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8" r:id="rId9"/>
    <p:sldId id="278" r:id="rId10"/>
    <p:sldId id="269" r:id="rId11"/>
    <p:sldId id="277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79" r:id="rId20"/>
    <p:sldId id="271" r:id="rId21"/>
    <p:sldId id="272" r:id="rId22"/>
    <p:sldId id="273" r:id="rId23"/>
    <p:sldId id="275" r:id="rId24"/>
    <p:sldId id="276" r:id="rId25"/>
    <p:sldId id="280" r:id="rId26"/>
    <p:sldId id="270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A17E3D-808A-46FE-AFB7-82D0F4B9EB90}" type="doc">
      <dgm:prSet loTypeId="urn:microsoft.com/office/officeart/2005/8/layout/pyramid1" loCatId="pyramid" qsTypeId="urn:microsoft.com/office/officeart/2005/8/quickstyle/3d2" qsCatId="3D" csTypeId="urn:microsoft.com/office/officeart/2005/8/colors/colorful5" csCatId="colorful" phldr="1"/>
      <dgm:spPr/>
    </dgm:pt>
    <dgm:pt modelId="{569D2271-1858-4372-B056-10E5DD357B3C}">
      <dgm:prSet phldrT="[Text]" custT="1"/>
      <dgm:spPr>
        <a:solidFill>
          <a:srgbClr val="92D050"/>
        </a:solidFill>
      </dgm:spPr>
      <dgm:t>
        <a:bodyPr/>
        <a:lstStyle/>
        <a:p>
          <a:pPr algn="ctr"/>
          <a:endParaRPr lang="en-US" sz="2000" b="0" dirty="0">
            <a:solidFill>
              <a:srgbClr val="002060"/>
            </a:solidFill>
            <a:latin typeface="Comic Sans MS" panose="030F0702030302020204" pitchFamily="66" charset="0"/>
          </a:endParaRPr>
        </a:p>
      </dgm:t>
    </dgm:pt>
    <dgm:pt modelId="{E7CF6154-8F4A-406C-BB9D-A6E017B89D65}" type="parTrans" cxnId="{F604BD2E-4B90-4B79-9A8B-233999ED4238}">
      <dgm:prSet/>
      <dgm:spPr/>
      <dgm:t>
        <a:bodyPr/>
        <a:lstStyle/>
        <a:p>
          <a:endParaRPr lang="en-US">
            <a:latin typeface="Comic Sans MS" panose="030F0702030302020204" pitchFamily="66" charset="0"/>
          </a:endParaRPr>
        </a:p>
      </dgm:t>
    </dgm:pt>
    <dgm:pt modelId="{D9DB80D7-C2CD-4576-821F-7034806F4A5C}" type="sibTrans" cxnId="{F604BD2E-4B90-4B79-9A8B-233999ED4238}">
      <dgm:prSet/>
      <dgm:spPr/>
      <dgm:t>
        <a:bodyPr/>
        <a:lstStyle/>
        <a:p>
          <a:endParaRPr lang="en-US">
            <a:latin typeface="Comic Sans MS" panose="030F0702030302020204" pitchFamily="66" charset="0"/>
          </a:endParaRPr>
        </a:p>
      </dgm:t>
    </dgm:pt>
    <dgm:pt modelId="{01CC2BE3-7A93-4D1F-927D-744F0CEE4D6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n-US" sz="2000" dirty="0" smtClean="0">
              <a:solidFill>
                <a:srgbClr val="002060"/>
              </a:solidFill>
              <a:latin typeface="Comic Sans MS" panose="030F0702030302020204" pitchFamily="66" charset="0"/>
            </a:rPr>
            <a:t>In School support</a:t>
          </a:r>
          <a:endParaRPr lang="en-US" sz="2000" dirty="0">
            <a:solidFill>
              <a:srgbClr val="002060"/>
            </a:solidFill>
            <a:latin typeface="Comic Sans MS" panose="030F0702030302020204" pitchFamily="66" charset="0"/>
          </a:endParaRPr>
        </a:p>
      </dgm:t>
    </dgm:pt>
    <dgm:pt modelId="{177BC23D-7D33-4893-A487-2556B04BF798}" type="parTrans" cxnId="{713C2E43-EB40-4988-AE7E-ADF6F273D82A}">
      <dgm:prSet/>
      <dgm:spPr/>
      <dgm:t>
        <a:bodyPr/>
        <a:lstStyle/>
        <a:p>
          <a:endParaRPr lang="en-US">
            <a:latin typeface="Comic Sans MS" panose="030F0702030302020204" pitchFamily="66" charset="0"/>
          </a:endParaRPr>
        </a:p>
      </dgm:t>
    </dgm:pt>
    <dgm:pt modelId="{329747E0-E794-4295-AF38-0D9C99C44B7B}" type="sibTrans" cxnId="{713C2E43-EB40-4988-AE7E-ADF6F273D82A}">
      <dgm:prSet/>
      <dgm:spPr/>
      <dgm:t>
        <a:bodyPr/>
        <a:lstStyle/>
        <a:p>
          <a:endParaRPr lang="en-US">
            <a:latin typeface="Comic Sans MS" panose="030F0702030302020204" pitchFamily="66" charset="0"/>
          </a:endParaRPr>
        </a:p>
      </dgm:t>
    </dgm:pt>
    <dgm:pt modelId="{7839EBAA-5A86-48FE-8E2F-55E0AE84BDF8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en-US" sz="2000" b="0" dirty="0" smtClean="0">
              <a:solidFill>
                <a:srgbClr val="002060"/>
              </a:solidFill>
              <a:latin typeface="Comic Sans MS" panose="030F0702030302020204" pitchFamily="66" charset="0"/>
            </a:rPr>
            <a:t>In school specialist support</a:t>
          </a:r>
          <a:endParaRPr lang="en-US" sz="2000" b="0" dirty="0">
            <a:solidFill>
              <a:srgbClr val="002060"/>
            </a:solidFill>
            <a:latin typeface="Comic Sans MS" panose="030F0702030302020204" pitchFamily="66" charset="0"/>
          </a:endParaRPr>
        </a:p>
      </dgm:t>
    </dgm:pt>
    <dgm:pt modelId="{0059158C-2432-4F6C-9351-2B5643C69A65}" type="parTrans" cxnId="{2D4376F7-DD91-4076-A99A-2C9A0D1635B5}">
      <dgm:prSet/>
      <dgm:spPr/>
      <dgm:t>
        <a:bodyPr/>
        <a:lstStyle/>
        <a:p>
          <a:endParaRPr lang="en-US"/>
        </a:p>
      </dgm:t>
    </dgm:pt>
    <dgm:pt modelId="{0C391EF5-C3B1-4BB6-9652-C33034EDFF78}" type="sibTrans" cxnId="{2D4376F7-DD91-4076-A99A-2C9A0D1635B5}">
      <dgm:prSet/>
      <dgm:spPr/>
      <dgm:t>
        <a:bodyPr/>
        <a:lstStyle/>
        <a:p>
          <a:endParaRPr lang="en-US"/>
        </a:p>
      </dgm:t>
    </dgm:pt>
    <dgm:pt modelId="{7D04DF37-84EB-401D-8DB8-99C5E983FF51}" type="pres">
      <dgm:prSet presAssocID="{74A17E3D-808A-46FE-AFB7-82D0F4B9EB90}" presName="Name0" presStyleCnt="0">
        <dgm:presLayoutVars>
          <dgm:dir/>
          <dgm:animLvl val="lvl"/>
          <dgm:resizeHandles val="exact"/>
        </dgm:presLayoutVars>
      </dgm:prSet>
      <dgm:spPr/>
    </dgm:pt>
    <dgm:pt modelId="{F62630FA-1563-43B9-8D84-97506BD28E29}" type="pres">
      <dgm:prSet presAssocID="{569D2271-1858-4372-B056-10E5DD357B3C}" presName="Name8" presStyleCnt="0"/>
      <dgm:spPr/>
    </dgm:pt>
    <dgm:pt modelId="{4A7AF654-9203-4F5F-B5A2-D47D73EDBBEE}" type="pres">
      <dgm:prSet presAssocID="{569D2271-1858-4372-B056-10E5DD357B3C}" presName="level" presStyleLbl="node1" presStyleIdx="0" presStyleCnt="3" custScaleX="99008" custScaleY="65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AF720C-4F81-4A58-AC23-42C10615B42B}" type="pres">
      <dgm:prSet presAssocID="{569D2271-1858-4372-B056-10E5DD357B3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3055DF-880E-4405-8274-5D0B58159235}" type="pres">
      <dgm:prSet presAssocID="{7839EBAA-5A86-48FE-8E2F-55E0AE84BDF8}" presName="Name8" presStyleCnt="0"/>
      <dgm:spPr/>
    </dgm:pt>
    <dgm:pt modelId="{3BBB9286-0A0D-40D7-B067-9FF19D3BE4F8}" type="pres">
      <dgm:prSet presAssocID="{7839EBAA-5A86-48FE-8E2F-55E0AE84BDF8}" presName="level" presStyleLbl="node1" presStyleIdx="1" presStyleCnt="3" custScaleY="4489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0EF344-03AE-429F-B4A3-E7589DF3C839}" type="pres">
      <dgm:prSet presAssocID="{7839EBAA-5A86-48FE-8E2F-55E0AE84BDF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16B610-3148-4046-B056-158E5E67EB41}" type="pres">
      <dgm:prSet presAssocID="{01CC2BE3-7A93-4D1F-927D-744F0CEE4D69}" presName="Name8" presStyleCnt="0"/>
      <dgm:spPr/>
    </dgm:pt>
    <dgm:pt modelId="{48F091AE-B4D4-48C3-B130-73FAB56EF88E}" type="pres">
      <dgm:prSet presAssocID="{01CC2BE3-7A93-4D1F-927D-744F0CEE4D69}" presName="level" presStyleLbl="node1" presStyleIdx="2" presStyleCnt="3" custScaleY="41185" custLinFactNeighborY="34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15098F-1CBF-4B7D-A00C-6ED1E5BF2F38}" type="pres">
      <dgm:prSet presAssocID="{01CC2BE3-7A93-4D1F-927D-744F0CEE4D6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2E5F23-278E-44FB-A37F-2D316D6310F5}" type="presOf" srcId="{01CC2BE3-7A93-4D1F-927D-744F0CEE4D69}" destId="{0F15098F-1CBF-4B7D-A00C-6ED1E5BF2F38}" srcOrd="1" destOrd="0" presId="urn:microsoft.com/office/officeart/2005/8/layout/pyramid1"/>
    <dgm:cxn modelId="{2D4376F7-DD91-4076-A99A-2C9A0D1635B5}" srcId="{74A17E3D-808A-46FE-AFB7-82D0F4B9EB90}" destId="{7839EBAA-5A86-48FE-8E2F-55E0AE84BDF8}" srcOrd="1" destOrd="0" parTransId="{0059158C-2432-4F6C-9351-2B5643C69A65}" sibTransId="{0C391EF5-C3B1-4BB6-9652-C33034EDFF78}"/>
    <dgm:cxn modelId="{AB33E276-86D3-4082-8EE5-EF883F3330CB}" type="presOf" srcId="{569D2271-1858-4372-B056-10E5DD357B3C}" destId="{4A7AF654-9203-4F5F-B5A2-D47D73EDBBEE}" srcOrd="0" destOrd="0" presId="urn:microsoft.com/office/officeart/2005/8/layout/pyramid1"/>
    <dgm:cxn modelId="{E35C8D68-F164-4E0D-9FB8-2187687E8F91}" type="presOf" srcId="{7839EBAA-5A86-48FE-8E2F-55E0AE84BDF8}" destId="{3BBB9286-0A0D-40D7-B067-9FF19D3BE4F8}" srcOrd="0" destOrd="0" presId="urn:microsoft.com/office/officeart/2005/8/layout/pyramid1"/>
    <dgm:cxn modelId="{988E3FE4-BC5F-4E3D-83F0-7614D3B6CA00}" type="presOf" srcId="{01CC2BE3-7A93-4D1F-927D-744F0CEE4D69}" destId="{48F091AE-B4D4-48C3-B130-73FAB56EF88E}" srcOrd="0" destOrd="0" presId="urn:microsoft.com/office/officeart/2005/8/layout/pyramid1"/>
    <dgm:cxn modelId="{7368D75A-BD9C-489B-BD89-276116CFADB2}" type="presOf" srcId="{569D2271-1858-4372-B056-10E5DD357B3C}" destId="{FCAF720C-4F81-4A58-AC23-42C10615B42B}" srcOrd="1" destOrd="0" presId="urn:microsoft.com/office/officeart/2005/8/layout/pyramid1"/>
    <dgm:cxn modelId="{0A5A1FF0-6B76-4BDD-AD0D-4FAD48E6EED1}" type="presOf" srcId="{74A17E3D-808A-46FE-AFB7-82D0F4B9EB90}" destId="{7D04DF37-84EB-401D-8DB8-99C5E983FF51}" srcOrd="0" destOrd="0" presId="urn:microsoft.com/office/officeart/2005/8/layout/pyramid1"/>
    <dgm:cxn modelId="{70053CA7-8E85-41B2-ABE3-98AF03EADA64}" type="presOf" srcId="{7839EBAA-5A86-48FE-8E2F-55E0AE84BDF8}" destId="{B80EF344-03AE-429F-B4A3-E7589DF3C839}" srcOrd="1" destOrd="0" presId="urn:microsoft.com/office/officeart/2005/8/layout/pyramid1"/>
    <dgm:cxn modelId="{F604BD2E-4B90-4B79-9A8B-233999ED4238}" srcId="{74A17E3D-808A-46FE-AFB7-82D0F4B9EB90}" destId="{569D2271-1858-4372-B056-10E5DD357B3C}" srcOrd="0" destOrd="0" parTransId="{E7CF6154-8F4A-406C-BB9D-A6E017B89D65}" sibTransId="{D9DB80D7-C2CD-4576-821F-7034806F4A5C}"/>
    <dgm:cxn modelId="{713C2E43-EB40-4988-AE7E-ADF6F273D82A}" srcId="{74A17E3D-808A-46FE-AFB7-82D0F4B9EB90}" destId="{01CC2BE3-7A93-4D1F-927D-744F0CEE4D69}" srcOrd="2" destOrd="0" parTransId="{177BC23D-7D33-4893-A487-2556B04BF798}" sibTransId="{329747E0-E794-4295-AF38-0D9C99C44B7B}"/>
    <dgm:cxn modelId="{A1A08257-2549-4205-A6AC-9FF61E3458DF}" type="presParOf" srcId="{7D04DF37-84EB-401D-8DB8-99C5E983FF51}" destId="{F62630FA-1563-43B9-8D84-97506BD28E29}" srcOrd="0" destOrd="0" presId="urn:microsoft.com/office/officeart/2005/8/layout/pyramid1"/>
    <dgm:cxn modelId="{46A71784-D71F-4809-8A48-E237A009FF79}" type="presParOf" srcId="{F62630FA-1563-43B9-8D84-97506BD28E29}" destId="{4A7AF654-9203-4F5F-B5A2-D47D73EDBBEE}" srcOrd="0" destOrd="0" presId="urn:microsoft.com/office/officeart/2005/8/layout/pyramid1"/>
    <dgm:cxn modelId="{AF7F74AC-8BFD-4A1A-979F-912EA8F36851}" type="presParOf" srcId="{F62630FA-1563-43B9-8D84-97506BD28E29}" destId="{FCAF720C-4F81-4A58-AC23-42C10615B42B}" srcOrd="1" destOrd="0" presId="urn:microsoft.com/office/officeart/2005/8/layout/pyramid1"/>
    <dgm:cxn modelId="{AB47B2C9-CD28-4B2B-AA61-7287CED18D66}" type="presParOf" srcId="{7D04DF37-84EB-401D-8DB8-99C5E983FF51}" destId="{1A3055DF-880E-4405-8274-5D0B58159235}" srcOrd="1" destOrd="0" presId="urn:microsoft.com/office/officeart/2005/8/layout/pyramid1"/>
    <dgm:cxn modelId="{786EC9CA-031D-4878-88C2-090CB0658B33}" type="presParOf" srcId="{1A3055DF-880E-4405-8274-5D0B58159235}" destId="{3BBB9286-0A0D-40D7-B067-9FF19D3BE4F8}" srcOrd="0" destOrd="0" presId="urn:microsoft.com/office/officeart/2005/8/layout/pyramid1"/>
    <dgm:cxn modelId="{54D38D41-F883-484B-8C3D-F8AEE8CCE35E}" type="presParOf" srcId="{1A3055DF-880E-4405-8274-5D0B58159235}" destId="{B80EF344-03AE-429F-B4A3-E7589DF3C839}" srcOrd="1" destOrd="0" presId="urn:microsoft.com/office/officeart/2005/8/layout/pyramid1"/>
    <dgm:cxn modelId="{BE461E93-1B64-43C8-A84A-8BA7A972A10C}" type="presParOf" srcId="{7D04DF37-84EB-401D-8DB8-99C5E983FF51}" destId="{0916B610-3148-4046-B056-158E5E67EB41}" srcOrd="2" destOrd="0" presId="urn:microsoft.com/office/officeart/2005/8/layout/pyramid1"/>
    <dgm:cxn modelId="{E43098EA-8A1C-40AC-A15A-38D37991DD9C}" type="presParOf" srcId="{0916B610-3148-4046-B056-158E5E67EB41}" destId="{48F091AE-B4D4-48C3-B130-73FAB56EF88E}" srcOrd="0" destOrd="0" presId="urn:microsoft.com/office/officeart/2005/8/layout/pyramid1"/>
    <dgm:cxn modelId="{B800B812-E9AF-4D29-884A-DDF4CA1FFC1B}" type="presParOf" srcId="{0916B610-3148-4046-B056-158E5E67EB41}" destId="{0F15098F-1CBF-4B7D-A00C-6ED1E5BF2F3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7AF654-9203-4F5F-B5A2-D47D73EDBBEE}">
      <dsp:nvSpPr>
        <dsp:cNvPr id="0" name=""/>
        <dsp:cNvSpPr/>
      </dsp:nvSpPr>
      <dsp:spPr>
        <a:xfrm>
          <a:off x="1573236" y="0"/>
          <a:ext cx="2334771" cy="2366929"/>
        </a:xfrm>
        <a:prstGeom prst="trapezoid">
          <a:avLst>
            <a:gd name="adj" fmla="val 50501"/>
          </a:avLst>
        </a:prstGeom>
        <a:solidFill>
          <a:srgbClr val="92D05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0" kern="1200" dirty="0">
            <a:solidFill>
              <a:srgbClr val="002060"/>
            </a:solidFill>
            <a:latin typeface="Comic Sans MS" panose="030F0702030302020204" pitchFamily="66" charset="0"/>
          </a:endParaRPr>
        </a:p>
      </dsp:txBody>
      <dsp:txXfrm>
        <a:off x="1573236" y="0"/>
        <a:ext cx="2334771" cy="2366929"/>
      </dsp:txXfrm>
    </dsp:sp>
    <dsp:sp modelId="{3BBB9286-0A0D-40D7-B067-9FF19D3BE4F8}">
      <dsp:nvSpPr>
        <dsp:cNvPr id="0" name=""/>
        <dsp:cNvSpPr/>
      </dsp:nvSpPr>
      <dsp:spPr>
        <a:xfrm>
          <a:off x="747084" y="2366929"/>
          <a:ext cx="3987075" cy="1634965"/>
        </a:xfrm>
        <a:prstGeom prst="trapezoid">
          <a:avLst>
            <a:gd name="adj" fmla="val 49815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 smtClean="0">
              <a:solidFill>
                <a:srgbClr val="002060"/>
              </a:solidFill>
              <a:latin typeface="Comic Sans MS" panose="030F0702030302020204" pitchFamily="66" charset="0"/>
            </a:rPr>
            <a:t>In school specialist support</a:t>
          </a:r>
          <a:endParaRPr lang="en-US" sz="2000" b="0" kern="1200" dirty="0">
            <a:solidFill>
              <a:srgbClr val="002060"/>
            </a:solidFill>
            <a:latin typeface="Comic Sans MS" panose="030F0702030302020204" pitchFamily="66" charset="0"/>
          </a:endParaRPr>
        </a:p>
      </dsp:txBody>
      <dsp:txXfrm>
        <a:off x="1444822" y="2366929"/>
        <a:ext cx="2591599" cy="1634965"/>
      </dsp:txXfrm>
    </dsp:sp>
    <dsp:sp modelId="{48F091AE-B4D4-48C3-B130-73FAB56EF88E}">
      <dsp:nvSpPr>
        <dsp:cNvPr id="0" name=""/>
        <dsp:cNvSpPr/>
      </dsp:nvSpPr>
      <dsp:spPr>
        <a:xfrm>
          <a:off x="0" y="4001894"/>
          <a:ext cx="5481245" cy="1499722"/>
        </a:xfrm>
        <a:prstGeom prst="trapezoid">
          <a:avLst>
            <a:gd name="adj" fmla="val 49815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2060"/>
              </a:solidFill>
              <a:latin typeface="Comic Sans MS" panose="030F0702030302020204" pitchFamily="66" charset="0"/>
            </a:rPr>
            <a:t>In School support</a:t>
          </a:r>
          <a:endParaRPr lang="en-US" sz="2000" kern="1200" dirty="0">
            <a:solidFill>
              <a:srgbClr val="002060"/>
            </a:solidFill>
            <a:latin typeface="Comic Sans MS" panose="030F0702030302020204" pitchFamily="66" charset="0"/>
          </a:endParaRPr>
        </a:p>
      </dsp:txBody>
      <dsp:txXfrm>
        <a:off x="959217" y="4001894"/>
        <a:ext cx="3562809" cy="14997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11/24/2022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childrensmentalhealthweek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arentingsmart.place2be.org.uk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f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ngminds.org.uk/young-person/your-guide-to-support/guide-to-camhs/#WhatisCAMHSWhatisCYPMH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s://mft.nhs.uk/rmch/trafford-camhs-formerly-healthy-young-minds-trafford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iveusashout.org/" TargetMode="External"/><Relationship Id="rId2" Type="http://schemas.openxmlformats.org/officeDocument/2006/relationships/hyperlink" Target="https://www.place2be.org.uk/page/get-urgent-help/#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www.childline.org.uk/" TargetMode="External"/><Relationship Id="rId4" Type="http://schemas.openxmlformats.org/officeDocument/2006/relationships/hyperlink" Target="tel:0800%201111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primary.org.u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Mental Health and Wellbeing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908" y="475143"/>
            <a:ext cx="2942185" cy="2803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12" y="130233"/>
            <a:ext cx="1567048" cy="15692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141" y="130233"/>
            <a:ext cx="1567048" cy="156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2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Welcome!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Today we are going to discuss: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Key staff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Whole school provision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JIGSAW Curriculum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Identification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Targeted support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External agencies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Confidentiality, safeguarding and record keeping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707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Key Staff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5646356"/>
              </p:ext>
            </p:extLst>
          </p:nvPr>
        </p:nvGraphicFramePr>
        <p:xfrm>
          <a:off x="378688" y="2252904"/>
          <a:ext cx="11541244" cy="3956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75813">
                  <a:extLst>
                    <a:ext uri="{9D8B030D-6E8A-4147-A177-3AD203B41FA5}">
                      <a16:colId xmlns:a16="http://schemas.microsoft.com/office/drawing/2014/main" val="1991004434"/>
                    </a:ext>
                  </a:extLst>
                </a:gridCol>
                <a:gridCol w="4165431">
                  <a:extLst>
                    <a:ext uri="{9D8B030D-6E8A-4147-A177-3AD203B41FA5}">
                      <a16:colId xmlns:a16="http://schemas.microsoft.com/office/drawing/2014/main" val="3368672451"/>
                    </a:ext>
                  </a:extLst>
                </a:gridCol>
              </a:tblGrid>
              <a:tr h="44989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Role</a:t>
                      </a:r>
                      <a:endParaRPr lang="en-GB" sz="20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Staff</a:t>
                      </a:r>
                      <a:endParaRPr lang="en-GB" sz="20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014416"/>
                  </a:ext>
                </a:extLst>
              </a:tr>
              <a:tr h="97404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Designated Safeguarding Leaders (DSL)</a:t>
                      </a:r>
                    </a:p>
                    <a:p>
                      <a:endParaRPr lang="en-GB" sz="20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Mrs Price (DSL)</a:t>
                      </a:r>
                    </a:p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Mrs Bogart (Deputy DSL)</a:t>
                      </a:r>
                    </a:p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 </a:t>
                      </a:r>
                      <a:r>
                        <a:rPr lang="en-GB" sz="20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Spinola</a:t>
                      </a: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 (Deputy DSL)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570044"/>
                  </a:ext>
                </a:extLst>
              </a:tr>
              <a:tr h="44989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Senior Mental Health Lead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 Smith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9482940"/>
                  </a:ext>
                </a:extLst>
              </a:tr>
              <a:tr h="44989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PSHE Curriculum Lead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Mrs Southworth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966889"/>
                  </a:ext>
                </a:extLst>
              </a:tr>
              <a:tr h="44989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LGBT+ Lead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Mrs Williams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995272"/>
                  </a:ext>
                </a:extLst>
              </a:tr>
              <a:tr h="44989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Behaviour Lead</a:t>
                      </a:r>
                      <a:endParaRPr lang="en-GB" sz="20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 Smith</a:t>
                      </a:r>
                      <a:endParaRPr lang="en-GB" sz="20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954267"/>
                  </a:ext>
                </a:extLst>
              </a:tr>
              <a:tr h="44989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Race,</a:t>
                      </a:r>
                      <a:r>
                        <a:rPr lang="en-GB" sz="2000" baseline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 Inclusion and Diversity Lead</a:t>
                      </a:r>
                      <a:endParaRPr lang="en-GB" sz="20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Mrs</a:t>
                      </a:r>
                      <a:r>
                        <a:rPr lang="en-GB" sz="2000" baseline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 Cook </a:t>
                      </a:r>
                    </a:p>
                    <a:p>
                      <a:r>
                        <a:rPr lang="en-GB" sz="2000" baseline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Ms </a:t>
                      </a:r>
                      <a:r>
                        <a:rPr lang="en-GB" sz="2000" baseline="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</a:rPr>
                        <a:t>Esa</a:t>
                      </a:r>
                      <a:endParaRPr lang="en-GB" sz="20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6919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955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Whole School provision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At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SPPS we understand the importance </a:t>
            </a:r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m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ental health and </a:t>
            </a:r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w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ellbeing plays in our children’s education. </a:t>
            </a:r>
          </a:p>
          <a:p>
            <a:pPr marL="0" indent="0">
              <a:buNone/>
            </a:pP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aim to:</a:t>
            </a: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provide a “whole-school </a:t>
            </a:r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approach to support mental health and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wellbeing” (Ofsted 2019)</a:t>
            </a:r>
          </a:p>
          <a:p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e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ducate the children on how they can be resilient and emotionally literate young people.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know how to raise concerns about their own health or that of others safely.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be able to talk openly about mental health, acting as role models within the community.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853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Whole School provision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414792"/>
            <a:ext cx="10554574" cy="3636511"/>
          </a:xfrm>
        </p:spPr>
        <p:txBody>
          <a:bodyPr anchor="t">
            <a:normAutofit fontScale="70000" lnSpcReduction="20000"/>
          </a:bodyPr>
          <a:lstStyle/>
          <a:p>
            <a:pPr lvl="0"/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</a:t>
            </a:r>
            <a:r>
              <a:rPr lang="en-US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supportive environment in which to work</a:t>
            </a:r>
          </a:p>
          <a:p>
            <a:pPr lvl="0"/>
            <a:r>
              <a:rPr lang="en-US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JIGSAW Curriculum    </a:t>
            </a:r>
          </a:p>
          <a:p>
            <a:pPr lvl="0"/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clear behaviour policy</a:t>
            </a:r>
          </a:p>
          <a:p>
            <a:pPr lvl="0"/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‘Think </a:t>
            </a:r>
            <a:r>
              <a:rPr lang="en-US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about it </a:t>
            </a:r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Thursday’ sessions</a:t>
            </a:r>
            <a:endParaRPr lang="en-US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Assemblies on key dates or areas</a:t>
            </a:r>
            <a:endParaRPr lang="en-US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Mental health and wellbeing focus week</a:t>
            </a:r>
            <a:endParaRPr lang="en-US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US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Quality first </a:t>
            </a:r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teaching</a:t>
            </a:r>
            <a:endParaRPr lang="en-US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US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A </a:t>
            </a:r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key </a:t>
            </a:r>
            <a:r>
              <a:rPr lang="en-US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adult for </a:t>
            </a:r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ad hoc support</a:t>
            </a:r>
            <a:endParaRPr lang="en-US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US" sz="2600" dirty="0">
                <a:solidFill>
                  <a:srgbClr val="002060"/>
                </a:solidFill>
                <a:latin typeface="Comic Sans MS" panose="030F0702030302020204" pitchFamily="66" charset="0"/>
              </a:rPr>
              <a:t>Anti-bullying </a:t>
            </a:r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sessions and focus week</a:t>
            </a:r>
          </a:p>
          <a:p>
            <a:pPr lvl="0"/>
            <a:r>
              <a:rPr lang="en-US" sz="2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Year 5 and 6 have access to an NSPCC Workshop – Once every two years. </a:t>
            </a:r>
            <a:endParaRPr lang="en-US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990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8315527" cy="97045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Children’s Mental Health Week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414792"/>
            <a:ext cx="10554574" cy="3636511"/>
          </a:xfrm>
        </p:spPr>
        <p:txBody>
          <a:bodyPr anchor="t">
            <a:normAutofit/>
          </a:bodyPr>
          <a:lstStyle/>
          <a:p>
            <a:pPr lvl="0"/>
            <a:r>
              <a:rPr lang="en-GB" dirty="0">
                <a:solidFill>
                  <a:srgbClr val="002060"/>
                </a:solidFill>
              </a:rPr>
              <a:t>Children’s Mental Health Week 2023 will take place from 6</a:t>
            </a:r>
            <a:r>
              <a:rPr lang="en-GB" baseline="30000" dirty="0">
                <a:solidFill>
                  <a:srgbClr val="002060"/>
                </a:solidFill>
              </a:rPr>
              <a:t>th</a:t>
            </a:r>
            <a:r>
              <a:rPr lang="en-GB" dirty="0">
                <a:solidFill>
                  <a:srgbClr val="002060"/>
                </a:solidFill>
              </a:rPr>
              <a:t> -12</a:t>
            </a:r>
            <a:r>
              <a:rPr lang="en-GB" baseline="30000" dirty="0">
                <a:solidFill>
                  <a:srgbClr val="002060"/>
                </a:solidFill>
              </a:rPr>
              <a:t>th</a:t>
            </a:r>
            <a:r>
              <a:rPr lang="en-GB" dirty="0">
                <a:solidFill>
                  <a:srgbClr val="002060"/>
                </a:solidFill>
              </a:rPr>
              <a:t> February 2023. </a:t>
            </a:r>
            <a:endParaRPr lang="en-GB" dirty="0" smtClean="0">
              <a:solidFill>
                <a:srgbClr val="002060"/>
              </a:solidFill>
            </a:endParaRPr>
          </a:p>
          <a:p>
            <a:pPr lvl="0"/>
            <a:r>
              <a:rPr lang="en-GB" dirty="0" smtClean="0">
                <a:solidFill>
                  <a:srgbClr val="002060"/>
                </a:solidFill>
              </a:rPr>
              <a:t>Children’s </a:t>
            </a:r>
            <a:r>
              <a:rPr lang="en-GB" dirty="0">
                <a:solidFill>
                  <a:srgbClr val="002060"/>
                </a:solidFill>
              </a:rPr>
              <a:t>Mental Health week was in fact first launched by Place2Be in 2015! </a:t>
            </a:r>
          </a:p>
          <a:p>
            <a:pPr lvl="1"/>
            <a:r>
              <a:rPr lang="en-GB" dirty="0">
                <a:solidFill>
                  <a:srgbClr val="002060"/>
                </a:solidFill>
              </a:rPr>
              <a:t>The theme for 2023 is “Let’s Connect</a:t>
            </a:r>
            <a:r>
              <a:rPr lang="en-GB" dirty="0" smtClean="0">
                <a:solidFill>
                  <a:srgbClr val="002060"/>
                </a:solidFill>
              </a:rPr>
              <a:t>”:  </a:t>
            </a:r>
            <a:r>
              <a:rPr lang="en-GB" u="sng" dirty="0">
                <a:solidFill>
                  <a:srgbClr val="002060"/>
                </a:solidFill>
                <a:hlinkClick r:id="rId2"/>
              </a:rPr>
              <a:t>https://</a:t>
            </a:r>
            <a:r>
              <a:rPr lang="en-GB" u="sng" dirty="0" smtClean="0">
                <a:solidFill>
                  <a:srgbClr val="002060"/>
                </a:solidFill>
                <a:hlinkClick r:id="rId2"/>
              </a:rPr>
              <a:t>www.childrensmentalhealthweek.org.uk/</a:t>
            </a:r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About - Children's Mental Health Wee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383" y="3833090"/>
            <a:ext cx="4787807" cy="275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0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JIGSAW Curriculum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434042"/>
            <a:ext cx="10554574" cy="3636511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JIGSAW is a whole school PSHE curriculum that includes all statutory RSE curriculum topics. </a:t>
            </a: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 is an engaging, discussion focused session in which children can safely discuss various topics as a class or in small groups, whilst being led through games and activities to embed softer skills such as cooperation, resilience, tolerance and respect.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455" y="4949510"/>
            <a:ext cx="10584873" cy="175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05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JIGSAW Curriculum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434042"/>
            <a:ext cx="10554574" cy="3636511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JIGSAW is a timetabled slot each week dedicated to six topics: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Being me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Celebrating differences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Dreams and goals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Healthy me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Relationships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Changing me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5772727" y="3882964"/>
            <a:ext cx="6271491" cy="2585323"/>
          </a:xfrm>
          <a:prstGeom prst="rect">
            <a:avLst/>
          </a:prstGeom>
          <a:solidFill>
            <a:schemeClr val="tx1"/>
          </a:solidFill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Note: </a:t>
            </a:r>
          </a:p>
          <a:p>
            <a:pPr algn="ctr"/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 year 5 and 6, they are able to opt out of the relationships and changing me sessions. </a:t>
            </a:r>
          </a:p>
          <a:p>
            <a:pPr algn="ctr"/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letter will go home for you to opt out if you would like to.</a:t>
            </a:r>
          </a:p>
          <a:p>
            <a:pPr algn="ctr"/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 addition, we do not refer to the topic of sex in any year of primary school and if you have any concerns, please speak to your child’s class teacher.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43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Identification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434042"/>
            <a:ext cx="10554574" cy="3636511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Some children might struggle with their mental health and wellbeing for short or longer periods of time.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Early and effective identification is crucial to intervene before any difficulties become unmanageable for the young person.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have a range of identification methods which all work to reach all children.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071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Identification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Staff identification</a:t>
            </a:r>
          </a:p>
          <a:p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SDQ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(Strength and </a:t>
            </a:r>
            <a:r>
              <a:rPr lang="en-GB" sz="20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Difficultes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Questionnaires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)</a:t>
            </a:r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Analysing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behaviour</a:t>
            </a:r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Staff report concerns about individual children to the relevant lead </a:t>
            </a:r>
          </a:p>
          <a:p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Pupil progress review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meetings</a:t>
            </a:r>
          </a:p>
          <a:p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Transition documentation from a previous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school and passed on to and future schools</a:t>
            </a:r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lvl="0" indent="0">
              <a:buNone/>
            </a:pPr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679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Identification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pPr marL="0" lv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Child </a:t>
            </a:r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Identification</a:t>
            </a:r>
          </a:p>
          <a:p>
            <a:pPr lvl="0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Worry monsters and message boxes in each classroom for children to raise concerns which are checked by the class teachers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daily</a:t>
            </a:r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Child raising concerns for themselves or 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others</a:t>
            </a:r>
          </a:p>
          <a:p>
            <a:pPr lvl="0"/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Raising mental health topics in JIGSAW lessons</a:t>
            </a:r>
          </a:p>
          <a:p>
            <a:pPr lvl="0"/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Calling </a:t>
            </a:r>
            <a:r>
              <a:rPr lang="en-GB" sz="20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20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hildline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for support </a:t>
            </a:r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lvl="0" indent="0">
              <a:buNone/>
            </a:pP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43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Identification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pPr marL="0" lv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Parent </a:t>
            </a:r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Identification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Class email accounts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Speaking with staff at the start or end of day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Reporting to the office</a:t>
            </a:r>
          </a:p>
          <a:p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Reporting to the DSL</a:t>
            </a: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395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Identification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000" y="2092977"/>
            <a:ext cx="11382000" cy="3636511"/>
          </a:xfrm>
        </p:spPr>
        <p:txBody>
          <a:bodyPr anchor="t">
            <a:noAutofit/>
          </a:bodyPr>
          <a:lstStyle/>
          <a:p>
            <a:pPr marL="0" lv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Next steps after a concern is reported: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Staff will listen to the concern openly.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 will be shared with the relevant staff.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I</a:t>
            </a: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 appropriate, recorded in our safeguarding system CPOMS and report to our DSL.</a:t>
            </a:r>
            <a:endParaRPr lang="en-GB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appropriate:</a:t>
            </a:r>
          </a:p>
          <a:p>
            <a:pPr lvl="1"/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Staff member to discuss the concern with the child.</a:t>
            </a:r>
          </a:p>
          <a:p>
            <a:pPr lvl="1"/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Staff member </a:t>
            </a: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to contact parents and discuss the concern.</a:t>
            </a:r>
          </a:p>
          <a:p>
            <a:pPr lvl="1"/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Staff member </a:t>
            </a:r>
            <a:r>
              <a:rPr lang="en-GB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to contact parents to arrange a meeting to discuss in school.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Mental health team will seek external advise if necessary.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Steps will then be put in place to address the concern.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These steps will be reviewed at an agreed time.</a:t>
            </a: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99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Targeted support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Timely and targeted support can be sought if a child is in need.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 support needs to be personalised and suited to the area of need exhibited.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use a hierarchy system to meet the need of children who have been identified as needing support.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505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Up Arrow 20"/>
          <p:cNvSpPr/>
          <p:nvPr/>
        </p:nvSpPr>
        <p:spPr>
          <a:xfrm>
            <a:off x="10801619" y="1491917"/>
            <a:ext cx="901566" cy="4022179"/>
          </a:xfrm>
          <a:prstGeom prst="upArrow">
            <a:avLst/>
          </a:prstGeom>
          <a:solidFill>
            <a:schemeClr val="bg2">
              <a:lumMod val="10000"/>
              <a:lumOff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b="1" dirty="0" smtClean="0">
                <a:solidFill>
                  <a:srgbClr val="002060"/>
                </a:solidFill>
              </a:rPr>
              <a:t>Degree of support required</a:t>
            </a:r>
            <a:endParaRPr lang="en-GB" b="1" dirty="0">
              <a:solidFill>
                <a:srgbClr val="002060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645056" y="699919"/>
            <a:ext cx="5481245" cy="5501617"/>
            <a:chOff x="7165340" y="1268731"/>
            <a:chExt cx="4977815" cy="4410514"/>
          </a:xfrm>
        </p:grpSpPr>
        <p:graphicFrame>
          <p:nvGraphicFramePr>
            <p:cNvPr id="17" name="Diagram 16"/>
            <p:cNvGraphicFramePr/>
            <p:nvPr>
              <p:extLst>
                <p:ext uri="{D42A27DB-BD31-4B8C-83A1-F6EECF244321}">
                  <p14:modId xmlns:p14="http://schemas.microsoft.com/office/powerpoint/2010/main" val="489946384"/>
                </p:ext>
              </p:extLst>
            </p:nvPr>
          </p:nvGraphicFramePr>
          <p:xfrm>
            <a:off x="7165340" y="1268731"/>
            <a:ext cx="4977815" cy="441051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6" name="Rectangle 15"/>
            <p:cNvSpPr>
              <a:spLocks noChangeArrowheads="1"/>
            </p:cNvSpPr>
            <p:nvPr/>
          </p:nvSpPr>
          <p:spPr bwMode="auto">
            <a:xfrm>
              <a:off x="8996503" y="1893264"/>
              <a:ext cx="1315488" cy="1367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2000" b="0" i="0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Comic Sans MS" panose="030F0702030302020204" pitchFamily="66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External agency specialist support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353958" y="146115"/>
            <a:ext cx="4949563" cy="2554545"/>
          </a:xfrm>
          <a:prstGeom prst="rect">
            <a:avLst/>
          </a:prstGeom>
          <a:solidFill>
            <a:srgbClr val="92D05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External agency specialist support -</a:t>
            </a:r>
            <a:r>
              <a:rPr kumimoji="0" lang="en-US" altLang="en-US" sz="1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evel 3</a:t>
            </a:r>
            <a:endParaRPr kumimoji="0" lang="en-GB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Counselling sessions</a:t>
            </a:r>
            <a:endParaRPr kumimoji="0" lang="en-GB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Mental Health support team therapeutic sessions.</a:t>
            </a:r>
            <a:endParaRPr kumimoji="0" lang="en-GB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Educational Psychologist referral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i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CAMHS </a:t>
            </a:r>
            <a:r>
              <a:rPr lang="en-US" altLang="en-US" sz="1600" i="1" dirty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altLang="en-US" sz="1600" i="1" dirty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 and Adolescent Mental Health Service )</a:t>
            </a:r>
            <a:r>
              <a:rPr lang="en-US" altLang="en-US" sz="1600" i="1" dirty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referral – to be done via </a:t>
            </a:r>
            <a:r>
              <a:rPr lang="en-US" altLang="en-US" sz="1600" i="1" dirty="0" smtClean="0">
                <a:solidFill>
                  <a:srgbClr val="00206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Educational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welfare officers 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(attendance)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School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health nurse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Social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Services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TextBox 10"/>
          <p:cNvSpPr txBox="1">
            <a:spLocks noChangeArrowheads="1"/>
          </p:cNvSpPr>
          <p:nvPr/>
        </p:nvSpPr>
        <p:spPr bwMode="auto">
          <a:xfrm>
            <a:off x="353958" y="2999541"/>
            <a:ext cx="4937760" cy="10772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school specialist support -</a:t>
            </a:r>
            <a:r>
              <a:rPr kumimoji="0" lang="en-US" altLang="en-US" sz="1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evel 2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Drawing </a:t>
            </a:r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and </a:t>
            </a:r>
            <a:r>
              <a:rPr lang="en-GB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Talking intervention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Social skills intervention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Forest school resilience and wellbeing sessions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365761" y="4602627"/>
            <a:ext cx="4937760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school support - Level 1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Individualised behaviour strategies, which can include: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Individualised check ins    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Supportive objects     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Increased parental contact</a:t>
            </a:r>
          </a:p>
        </p:txBody>
      </p:sp>
      <p:pic>
        <p:nvPicPr>
          <p:cNvPr id="22" name="Picture 21" descr="C:\Users\sprice\Stamford Park Junior School\SP - Documents\SPPS Logo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" name="Straight Connector 23"/>
          <p:cNvCxnSpPr>
            <a:stCxn id="2" idx="3"/>
          </p:cNvCxnSpPr>
          <p:nvPr/>
        </p:nvCxnSpPr>
        <p:spPr>
          <a:xfrm flipV="1">
            <a:off x="5303521" y="1417638"/>
            <a:ext cx="2722879" cy="575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303521" y="3503006"/>
            <a:ext cx="1691676" cy="2856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5303521" y="5170484"/>
            <a:ext cx="845838" cy="904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381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558275" y="4290292"/>
            <a:ext cx="11024125" cy="2433782"/>
          </a:xfrm>
          <a:prstGeom prst="roundRect">
            <a:avLst/>
          </a:prstGeom>
          <a:solidFill>
            <a:schemeClr val="tx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Place 2 Be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24" y="2222287"/>
            <a:ext cx="10554574" cy="4501786"/>
          </a:xfrm>
        </p:spPr>
        <p:txBody>
          <a:bodyPr anchor="t">
            <a:normAutofit fontScale="62500" lnSpcReduction="20000"/>
          </a:bodyPr>
          <a:lstStyle/>
          <a:p>
            <a:pPr marL="0" lvl="0" indent="0">
              <a:buNone/>
            </a:pPr>
            <a:r>
              <a:rPr lang="en-GB" sz="3800" dirty="0" smtClean="0">
                <a:solidFill>
                  <a:srgbClr val="002060"/>
                </a:solidFill>
              </a:rPr>
              <a:t>We </a:t>
            </a:r>
            <a:r>
              <a:rPr lang="en-GB" sz="3800" dirty="0">
                <a:solidFill>
                  <a:srgbClr val="002060"/>
                </a:solidFill>
              </a:rPr>
              <a:t>are a national charity providing in-school emotional support to children and young people. </a:t>
            </a:r>
            <a:endParaRPr lang="en-GB" sz="3800" dirty="0" smtClean="0">
              <a:solidFill>
                <a:srgbClr val="002060"/>
              </a:solidFill>
            </a:endParaRPr>
          </a:p>
          <a:p>
            <a:pPr marL="0" lvl="0" indent="0">
              <a:buNone/>
            </a:pPr>
            <a:endParaRPr lang="en-GB" sz="3800" dirty="0">
              <a:solidFill>
                <a:srgbClr val="002060"/>
              </a:solidFill>
            </a:endParaRPr>
          </a:p>
          <a:p>
            <a:pPr marL="0" lvl="0" indent="0">
              <a:buNone/>
            </a:pPr>
            <a:r>
              <a:rPr lang="en-GB" sz="3800" dirty="0" smtClean="0">
                <a:solidFill>
                  <a:srgbClr val="002060"/>
                </a:solidFill>
              </a:rPr>
              <a:t>The </a:t>
            </a:r>
            <a:r>
              <a:rPr lang="en-GB" sz="3800" dirty="0">
                <a:solidFill>
                  <a:srgbClr val="002060"/>
                </a:solidFill>
              </a:rPr>
              <a:t>one-to-one work entails weekly counselling using talking, creative work, and play to support pupils who are struggling.</a:t>
            </a:r>
          </a:p>
          <a:p>
            <a:pPr marL="0" indent="0">
              <a:buNone/>
            </a:pPr>
            <a:endParaRPr lang="en-GB" sz="32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i="1" dirty="0">
                <a:solidFill>
                  <a:srgbClr val="FF0000"/>
                </a:solidFill>
                <a:latin typeface="Comic Sans MS" panose="030F0702030302020204" pitchFamily="66" charset="0"/>
              </a:rPr>
              <a:t>“80</a:t>
            </a:r>
            <a:r>
              <a:rPr lang="en-GB" sz="32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% </a:t>
            </a:r>
            <a:endParaRPr lang="en-GB" sz="320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i="1" dirty="0">
                <a:solidFill>
                  <a:srgbClr val="FF0000"/>
                </a:solidFill>
                <a:latin typeface="Comic Sans MS" panose="030F0702030302020204" pitchFamily="66" charset="0"/>
              </a:rPr>
              <a:t>of pupils with the highest level of need show an improvement in wellbeing after one-to-one counselling according to parents.</a:t>
            </a:r>
          </a:p>
          <a:p>
            <a:pPr marL="0" indent="0" algn="ctr">
              <a:buNone/>
            </a:pPr>
            <a:r>
              <a:rPr lang="en-GB" sz="3200" i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sz="3200" i="1" dirty="0">
                <a:solidFill>
                  <a:srgbClr val="FF0000"/>
                </a:solidFill>
                <a:latin typeface="Comic Sans MS" panose="030F0702030302020204" pitchFamily="66" charset="0"/>
              </a:rPr>
              <a:t>68% </a:t>
            </a:r>
          </a:p>
          <a:p>
            <a:pPr marL="0" indent="0" algn="ctr">
              <a:buNone/>
            </a:pPr>
            <a:r>
              <a:rPr lang="en-GB" sz="3200" i="1" dirty="0">
                <a:solidFill>
                  <a:srgbClr val="FF0000"/>
                </a:solidFill>
                <a:latin typeface="Comic Sans MS" panose="030F0702030302020204" pitchFamily="66" charset="0"/>
              </a:rPr>
              <a:t>cause fewer problems that impact the class according to teachers.”</a:t>
            </a:r>
          </a:p>
          <a:p>
            <a:pPr marL="0" indent="0">
              <a:buNone/>
            </a:pPr>
            <a:endParaRPr lang="en-GB" sz="32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2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085" y="147784"/>
            <a:ext cx="1567048" cy="156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5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Place 2 Be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21545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have a Mental Health Practitioner who works on Wednesdays in school: </a:t>
            </a:r>
            <a:r>
              <a:rPr lang="en-GB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Saoirse </a:t>
            </a:r>
            <a:r>
              <a:rPr lang="en-GB" sz="2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McPeake</a:t>
            </a:r>
            <a:r>
              <a:rPr lang="en-GB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She works one-to-one with four children across the school who need in-depth therapeutic support.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Referrals are sent to me from staff (in conjunction with parents if necessary) and are prioritised to make sure children receive the most relevant support within our capabilities.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085" y="147784"/>
            <a:ext cx="1567048" cy="156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26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Place 2 Be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50178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you would like support as a parent / carer for a range of needs, Place2Be offer lots of training courses and resources that may be useful.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website </a:t>
            </a:r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is </a:t>
            </a: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:</a:t>
            </a: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085" y="147784"/>
            <a:ext cx="1567048" cy="15692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20876" y="4473180"/>
            <a:ext cx="7119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hlinkClick r:id="rId4"/>
              </a:rPr>
              <a:t>https://parentingsmart.place2be.org.uk/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5621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Place 2 Be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501786"/>
          </a:xfrm>
        </p:spPr>
        <p:txBody>
          <a:bodyPr anchor="t">
            <a:normAutofit/>
          </a:bodyPr>
          <a:lstStyle/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085" y="147784"/>
            <a:ext cx="1567048" cy="15692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91854"/>
            <a:ext cx="12192000" cy="506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26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Trafford Sunrise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235" y="2356214"/>
            <a:ext cx="6680691" cy="450178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Trafford Sunrise is a service provided through the Educational Psychology team.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They offer courses each month which we publish that can support parents / carers.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you would like to book onto these courses or inquire, their details are: 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bg2">
                    <a:lumMod val="75000"/>
                    <a:lumOff val="25000"/>
                  </a:schemeClr>
                </a:solidFill>
              </a:rPr>
              <a:t>sunrise@justpsychology.co.uk</a:t>
            </a:r>
            <a:endParaRPr lang="en-GB" sz="3200" dirty="0" smtClean="0">
              <a:solidFill>
                <a:schemeClr val="bg2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600" y="0"/>
            <a:ext cx="4978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23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CAMHS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235" y="2356214"/>
            <a:ext cx="10135092" cy="450178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Children and Adolescents Mental Health Service.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Trafford Run service – Usually referred through GP and we advise.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Can offer very focused and professional support for families in need.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6567362" y="5824518"/>
            <a:ext cx="53525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6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Guide to CAMHS website – lots of useful information.</a:t>
            </a:r>
            <a:endParaRPr lang="en-GB" sz="1600" dirty="0">
              <a:solidFill>
                <a:schemeClr val="bg2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hlinkClick r:id="rId4"/>
          </p:cNvPr>
          <p:cNvSpPr/>
          <p:nvPr/>
        </p:nvSpPr>
        <p:spPr>
          <a:xfrm>
            <a:off x="6687435" y="5469200"/>
            <a:ext cx="5232497" cy="341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600" dirty="0">
                <a:solidFill>
                  <a:schemeClr val="bg2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Trafford CAMHS website</a:t>
            </a:r>
          </a:p>
        </p:txBody>
      </p:sp>
      <p:sp>
        <p:nvSpPr>
          <p:cNvPr id="9" name="Rectangle 8"/>
          <p:cNvSpPr/>
          <p:nvPr/>
        </p:nvSpPr>
        <p:spPr>
          <a:xfrm>
            <a:off x="9039015" y="5085854"/>
            <a:ext cx="28809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Useful links for CAMHS</a:t>
            </a:r>
            <a:endParaRPr lang="en-GB" b="1" u="sng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3253" y="593475"/>
            <a:ext cx="1333686" cy="63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34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to do in a crisis situation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235" y="2356214"/>
            <a:ext cx="11608697" cy="4501786"/>
          </a:xfrm>
        </p:spPr>
        <p:txBody>
          <a:bodyPr anchor="t">
            <a:noAutofit/>
          </a:bodyPr>
          <a:lstStyle/>
          <a:p>
            <a:r>
              <a:rPr lang="en-GB" sz="2400" dirty="0" smtClean="0">
                <a:solidFill>
                  <a:srgbClr val="002060"/>
                </a:solidFill>
              </a:rPr>
              <a:t>Place2Be </a:t>
            </a:r>
            <a:r>
              <a:rPr lang="en-GB" sz="2400" dirty="0">
                <a:solidFill>
                  <a:srgbClr val="002060"/>
                </a:solidFill>
              </a:rPr>
              <a:t>list some </a:t>
            </a:r>
            <a:r>
              <a:rPr lang="en-GB" sz="2400" dirty="0" smtClean="0">
                <a:solidFill>
                  <a:srgbClr val="002060"/>
                </a:solidFill>
              </a:rPr>
              <a:t>here: </a:t>
            </a:r>
            <a:r>
              <a:rPr lang="en-GB" sz="2400" u="sng" dirty="0" smtClean="0">
                <a:solidFill>
                  <a:srgbClr val="002060"/>
                </a:solidFill>
                <a:hlinkClick r:id="rId2"/>
              </a:rPr>
              <a:t>https</a:t>
            </a:r>
            <a:r>
              <a:rPr lang="en-GB" sz="2400" u="sng" dirty="0">
                <a:solidFill>
                  <a:srgbClr val="002060"/>
                </a:solidFill>
                <a:hlinkClick r:id="rId2"/>
              </a:rPr>
              <a:t>://www.place2be.org.uk/page/get-urgent-help/#</a:t>
            </a:r>
            <a:r>
              <a:rPr lang="en-GB" sz="2400" dirty="0">
                <a:solidFill>
                  <a:srgbClr val="002060"/>
                </a:solidFill>
              </a:rPr>
              <a:t>. </a:t>
            </a:r>
            <a:endParaRPr lang="en-GB" sz="2400" dirty="0" smtClean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r>
              <a:rPr lang="en-GB" sz="2400" dirty="0">
                <a:solidFill>
                  <a:srgbClr val="002060"/>
                </a:solidFill>
              </a:rPr>
              <a:t>Under 19s can text “YM” to 85258 to contact the </a:t>
            </a:r>
            <a:r>
              <a:rPr lang="en-GB" sz="2400" u="sng" dirty="0">
                <a:solidFill>
                  <a:srgbClr val="002060"/>
                </a:solidFill>
                <a:hlinkClick r:id="rId3"/>
              </a:rPr>
              <a:t>Shout Crisis Text Line</a:t>
            </a:r>
            <a:r>
              <a:rPr lang="en-GB" sz="2400" dirty="0">
                <a:solidFill>
                  <a:srgbClr val="002060"/>
                </a:solidFill>
              </a:rPr>
              <a:t>. </a:t>
            </a:r>
            <a:endParaRPr lang="en-GB" sz="2400" dirty="0" smtClean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r>
              <a:rPr lang="en-GB" sz="2400" dirty="0">
                <a:solidFill>
                  <a:srgbClr val="002060"/>
                </a:solidFill>
              </a:rPr>
              <a:t>Under 19s can also call </a:t>
            </a:r>
            <a:r>
              <a:rPr lang="en-GB" sz="2400" u="sng" dirty="0">
                <a:solidFill>
                  <a:srgbClr val="002060"/>
                </a:solidFill>
                <a:hlinkClick r:id="rId4"/>
              </a:rPr>
              <a:t>0800 1111</a:t>
            </a:r>
            <a:r>
              <a:rPr lang="en-GB" sz="2400" dirty="0">
                <a:solidFill>
                  <a:srgbClr val="002060"/>
                </a:solidFill>
              </a:rPr>
              <a:t> to talk to </a:t>
            </a:r>
            <a:r>
              <a:rPr lang="en-GB" sz="2400" u="sng" dirty="0" err="1">
                <a:solidFill>
                  <a:srgbClr val="002060"/>
                </a:solidFill>
                <a:hlinkClick r:id="rId5"/>
              </a:rPr>
              <a:t>Childline</a:t>
            </a:r>
            <a:r>
              <a:rPr lang="en-GB" sz="2400" dirty="0">
                <a:solidFill>
                  <a:srgbClr val="002060"/>
                </a:solidFill>
              </a:rPr>
              <a:t> and their number won’t appear on any phone bill.</a:t>
            </a:r>
          </a:p>
          <a:p>
            <a:pPr marL="0" indent="0">
              <a:buNone/>
            </a:pPr>
            <a:endParaRPr lang="en-GB" sz="32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sprice\Stamford Park Junior School\SP - Documents\SPPS Logo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873" y="192087"/>
            <a:ext cx="1335059" cy="122555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0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97182" y="4904508"/>
            <a:ext cx="11767127" cy="1856509"/>
          </a:xfrm>
          <a:prstGeom prst="roundRect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927600" y="1367923"/>
            <a:ext cx="8306292" cy="1717022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charset="2"/>
              <a:buNone/>
            </a:pPr>
            <a:r>
              <a:rPr lang="en-GB" sz="8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Any questions?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03459" y="5080000"/>
            <a:ext cx="10554574" cy="1477818"/>
          </a:xfrm>
          <a:prstGeom prst="rect">
            <a:avLst/>
          </a:prstGeom>
        </p:spPr>
        <p:txBody>
          <a:bodyPr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 further information I would ask that you refer to our school website.</a:t>
            </a:r>
          </a:p>
          <a:p>
            <a:pPr marL="0" indent="0" algn="ctr">
              <a:buFont typeface="Wingdings 2" charset="2"/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  <a:hlinkClick r:id="rId2"/>
              </a:rPr>
              <a:t>www.spprimary.org.uk</a:t>
            </a: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958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9ECD33"/>
      </a:accent1>
      <a:accent2>
        <a:srgbClr val="E19933"/>
      </a:accent2>
      <a:accent3>
        <a:srgbClr val="DC5D3D"/>
      </a:accent3>
      <a:accent4>
        <a:srgbClr val="A967CB"/>
      </a:accent4>
      <a:accent5>
        <a:srgbClr val="5EA5DD"/>
      </a:accent5>
      <a:accent6>
        <a:srgbClr val="44BEA9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98D1675B-7325-48AD-994B-0DEF3379A98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0DB94A5CF0844A2B7B3D19684764B" ma:contentTypeVersion="10" ma:contentTypeDescription="Create a new document." ma:contentTypeScope="" ma:versionID="8992fa5b9c2d351a90ddc50e4ed1183d">
  <xsd:schema xmlns:xsd="http://www.w3.org/2001/XMLSchema" xmlns:xs="http://www.w3.org/2001/XMLSchema" xmlns:p="http://schemas.microsoft.com/office/2006/metadata/properties" xmlns:ns2="93aa3b01-4f1d-45ea-bf8a-1113379f85a7" xmlns:ns3="03003099-d008-4630-b831-f5bff897ed48" targetNamespace="http://schemas.microsoft.com/office/2006/metadata/properties" ma:root="true" ma:fieldsID="76ce565ae27b2e4c881b0537efabd3d3" ns2:_="" ns3:_="">
    <xsd:import namespace="93aa3b01-4f1d-45ea-bf8a-1113379f85a7"/>
    <xsd:import namespace="03003099-d008-4630-b831-f5bff897ed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aa3b01-4f1d-45ea-bf8a-1113379f85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2d8fe749-b79d-46b5-8630-5e0045957f1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003099-d008-4630-b831-f5bff897ed48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feb01a18-ae54-4fb7-ab07-220ec5a0aa7c}" ma:internalName="TaxCatchAll" ma:showField="CatchAllData" ma:web="03003099-d008-4630-b831-f5bff897ed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3003099-d008-4630-b831-f5bff897ed48" xsi:nil="true"/>
    <lcf76f155ced4ddcb4097134ff3c332f xmlns="93aa3b01-4f1d-45ea-bf8a-1113379f85a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BB828E7-DA8F-4D47-96DB-92182AE84F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aa3b01-4f1d-45ea-bf8a-1113379f85a7"/>
    <ds:schemaRef ds:uri="03003099-d008-4630-b831-f5bff897ed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70CB9E-201B-4DFF-AFF4-33848B2779F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0744FC-D2C7-4BC1-A3EB-75B95375532B}">
  <ds:schemaRefs>
    <ds:schemaRef ds:uri="http://purl.org/dc/dcmitype/"/>
    <ds:schemaRef ds:uri="03003099-d008-4630-b831-f5bff897ed48"/>
    <ds:schemaRef ds:uri="http://purl.org/dc/elements/1.1/"/>
    <ds:schemaRef ds:uri="http://schemas.microsoft.com/office/2006/metadata/properties"/>
    <ds:schemaRef ds:uri="93aa3b01-4f1d-45ea-bf8a-1113379f85a7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979</TotalTime>
  <Words>1221</Words>
  <Application>Microsoft Office PowerPoint</Application>
  <PresentationFormat>Widescreen</PresentationFormat>
  <Paragraphs>207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Century Gothic</vt:lpstr>
      <vt:lpstr>Comic Sans MS</vt:lpstr>
      <vt:lpstr>Times New Roman</vt:lpstr>
      <vt:lpstr>Wingdings 2</vt:lpstr>
      <vt:lpstr>Quotable</vt:lpstr>
      <vt:lpstr>Mental Health and Wellbeing </vt:lpstr>
      <vt:lpstr>Welcome!</vt:lpstr>
      <vt:lpstr>Key Staff</vt:lpstr>
      <vt:lpstr>Whole School provision</vt:lpstr>
      <vt:lpstr>Whole School provision</vt:lpstr>
      <vt:lpstr>Children’s Mental Health Week</vt:lpstr>
      <vt:lpstr>JIGSAW Curriculum</vt:lpstr>
      <vt:lpstr>JIGSAW Curriculum</vt:lpstr>
      <vt:lpstr>Identification</vt:lpstr>
      <vt:lpstr>Identification</vt:lpstr>
      <vt:lpstr>Identification</vt:lpstr>
      <vt:lpstr>Identification</vt:lpstr>
      <vt:lpstr>Identification</vt:lpstr>
      <vt:lpstr>Targeted support</vt:lpstr>
      <vt:lpstr>PowerPoint Presentation</vt:lpstr>
      <vt:lpstr>Place 2 Be</vt:lpstr>
      <vt:lpstr>Place 2 Be</vt:lpstr>
      <vt:lpstr>Place 2 Be</vt:lpstr>
      <vt:lpstr>Place 2 Be</vt:lpstr>
      <vt:lpstr>Trafford Sunrise</vt:lpstr>
      <vt:lpstr>CAMHS</vt:lpstr>
      <vt:lpstr>What to do in a crisis situation</vt:lpstr>
      <vt:lpstr>PowerPoint Presentation</vt:lpstr>
    </vt:vector>
  </TitlesOfParts>
  <Company>Stamford Park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and Wellbeing</dc:title>
  <dc:creator>Michael Smith</dc:creator>
  <cp:lastModifiedBy>Michael Smith</cp:lastModifiedBy>
  <cp:revision>51</cp:revision>
  <dcterms:created xsi:type="dcterms:W3CDTF">2022-09-16T10:26:00Z</dcterms:created>
  <dcterms:modified xsi:type="dcterms:W3CDTF">2022-11-24T08:01:54Z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0x0101001AE0DB94A5CF0844A2B7B3D19684764B</vt:lpwstr>
  </property>
  <property fmtid="{D5CDD505-2E9C-101B-9397-08002B2CF9AE}" pid="3" name="MediaServiceImageTags">
    <vt:lpwstr/>
  </property>
</Properties>
</file>