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0"/>
  </p:notesMasterIdLst>
  <p:sldIdLst>
    <p:sldId id="296" r:id="rId6"/>
    <p:sldId id="260" r:id="rId7"/>
    <p:sldId id="288" r:id="rId8"/>
    <p:sldId id="297" r:id="rId9"/>
    <p:sldId id="298" r:id="rId10"/>
    <p:sldId id="299" r:id="rId11"/>
    <p:sldId id="263" r:id="rId12"/>
    <p:sldId id="261" r:id="rId13"/>
    <p:sldId id="265" r:id="rId14"/>
    <p:sldId id="267" r:id="rId15"/>
    <p:sldId id="270" r:id="rId16"/>
    <p:sldId id="280" r:id="rId17"/>
    <p:sldId id="271" r:id="rId18"/>
    <p:sldId id="273" r:id="rId19"/>
    <p:sldId id="274" r:id="rId20"/>
    <p:sldId id="281" r:id="rId21"/>
    <p:sldId id="282" r:id="rId22"/>
    <p:sldId id="275" r:id="rId23"/>
    <p:sldId id="276" r:id="rId24"/>
    <p:sldId id="283" r:id="rId25"/>
    <p:sldId id="289" r:id="rId26"/>
    <p:sldId id="290" r:id="rId27"/>
    <p:sldId id="291" r:id="rId28"/>
    <p:sldId id="292"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42" autoAdjust="0"/>
  </p:normalViewPr>
  <p:slideViewPr>
    <p:cSldViewPr>
      <p:cViewPr varScale="1">
        <p:scale>
          <a:sx n="77" d="100"/>
          <a:sy n="77" d="100"/>
        </p:scale>
        <p:origin x="1618"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B8B6E-51C8-49AE-AEC9-25F83E03E5BE}" type="datetimeFigureOut">
              <a:rPr lang="en-GB" smtClean="0"/>
              <a:t>27/01/2026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4C4CFF-0118-4B05-981D-A5A3F7F18744}" type="slidenum">
              <a:rPr lang="en-GB" smtClean="0"/>
              <a:t>‹#›</a:t>
            </a:fld>
            <a:endParaRPr lang="en-GB" dirty="0"/>
          </a:p>
        </p:txBody>
      </p:sp>
    </p:spTree>
    <p:extLst>
      <p:ext uri="{BB962C8B-B14F-4D97-AF65-F5344CB8AC3E}">
        <p14:creationId xmlns:p14="http://schemas.microsoft.com/office/powerpoint/2010/main" val="3850073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094C4CFF-0118-4B05-981D-A5A3F7F18744}" type="slidenum">
              <a:rPr lang="en-GB" smtClean="0"/>
              <a:t>2</a:t>
            </a:fld>
            <a:endParaRPr lang="en-GB" dirty="0"/>
          </a:p>
        </p:txBody>
      </p:sp>
    </p:spTree>
    <p:extLst>
      <p:ext uri="{BB962C8B-B14F-4D97-AF65-F5344CB8AC3E}">
        <p14:creationId xmlns:p14="http://schemas.microsoft.com/office/powerpoint/2010/main" val="401697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‘Calculation Policy’ is the core document behind the teaching of addition,</a:t>
            </a:r>
            <a:r>
              <a:rPr lang="en-GB" baseline="0" dirty="0"/>
              <a:t> subtraction, multiplication and division at Stamford </a:t>
            </a:r>
            <a:r>
              <a:rPr lang="en-GB" baseline="0" dirty="0" smtClean="0"/>
              <a:t>Park Primary </a:t>
            </a:r>
            <a:r>
              <a:rPr lang="en-GB" baseline="0" dirty="0"/>
              <a:t>School. It can be found by clicking the hyperlink on the main Mathematics Curriculum title page or in the ‘Mathematics Curriculum Information’ folder.  It out lines the different types of resources that should be used in each year group and the methods imparted to the children. It is designed in a progressive way, where existing skills and knowledge are built upon to further the children’s understanding of Mathematics in each year group. Each </a:t>
            </a:r>
            <a:r>
              <a:rPr lang="en-GB" baseline="0" dirty="0" smtClean="0"/>
              <a:t>activity shows you the next steps and pre requisites.</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3</a:t>
            </a:fld>
            <a:endParaRPr lang="en-GB" dirty="0"/>
          </a:p>
        </p:txBody>
      </p:sp>
    </p:spTree>
    <p:extLst>
      <p:ext uri="{BB962C8B-B14F-4D97-AF65-F5344CB8AC3E}">
        <p14:creationId xmlns:p14="http://schemas.microsoft.com/office/powerpoint/2010/main" val="3756435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‘Key Stage One’ children begin to use slightly more ‘abstract’ resources to further their understanding of number and calculation.</a:t>
            </a:r>
            <a:r>
              <a:rPr lang="en-GB" baseline="0" dirty="0"/>
              <a:t> Practical resources are still heavily used also. Things such as number tracks (where the numbers are between the lines) and number lines (where the numbers are positioned below the lines) are introduced on a wider scale. In the above example, the child has ‘counted on’ from 9 to 15 to solve a missing number problem. Highlighting the differences as ‘jumps’ as they go.   </a:t>
            </a:r>
          </a:p>
        </p:txBody>
      </p:sp>
      <p:sp>
        <p:nvSpPr>
          <p:cNvPr id="4" name="Slide Number Placeholder 3"/>
          <p:cNvSpPr>
            <a:spLocks noGrp="1"/>
          </p:cNvSpPr>
          <p:nvPr>
            <p:ph type="sldNum" sz="quarter" idx="10"/>
          </p:nvPr>
        </p:nvSpPr>
        <p:spPr/>
        <p:txBody>
          <a:bodyPr/>
          <a:lstStyle/>
          <a:p>
            <a:fld id="{094C4CFF-0118-4B05-981D-A5A3F7F18744}" type="slidenum">
              <a:rPr lang="en-GB" smtClean="0"/>
              <a:t>7</a:t>
            </a:fld>
            <a:endParaRPr lang="en-GB" dirty="0"/>
          </a:p>
        </p:txBody>
      </p:sp>
    </p:spTree>
    <p:extLst>
      <p:ext uri="{BB962C8B-B14F-4D97-AF65-F5344CB8AC3E}">
        <p14:creationId xmlns:p14="http://schemas.microsoft.com/office/powerpoint/2010/main" val="234065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Knowledge taught in EYFS such as learning ‘number bonds to 10’ (two numbers which add up to ten) is then used to help with more advanced skills such as the addition number sentence above.</a:t>
            </a:r>
            <a:r>
              <a:rPr lang="en-GB" baseline="0" dirty="0"/>
              <a:t> The 7 is broken down into a 2 and a 5 to help make adding the larger number a simpler task.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8</a:t>
            </a:fld>
            <a:endParaRPr lang="en-GB" dirty="0"/>
          </a:p>
        </p:txBody>
      </p:sp>
    </p:spTree>
    <p:extLst>
      <p:ext uri="{BB962C8B-B14F-4D97-AF65-F5344CB8AC3E}">
        <p14:creationId xmlns:p14="http://schemas.microsoft.com/office/powerpoint/2010/main" val="289515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Bead stings are another valuable resource which visually</a:t>
            </a:r>
            <a:r>
              <a:rPr lang="en-GB" baseline="0" dirty="0"/>
              <a:t> illustrate the concept of ‘bridging through ten’. Using a wide range of resources helps the children to form a firm understanding of each concept.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9</a:t>
            </a:fld>
            <a:endParaRPr lang="en-GB" dirty="0"/>
          </a:p>
        </p:txBody>
      </p:sp>
    </p:spTree>
    <p:extLst>
      <p:ext uri="{BB962C8B-B14F-4D97-AF65-F5344CB8AC3E}">
        <p14:creationId xmlns:p14="http://schemas.microsoft.com/office/powerpoint/2010/main" val="48280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Number tracks</a:t>
            </a:r>
            <a:r>
              <a:rPr lang="en-GB" baseline="0" dirty="0"/>
              <a:t> and lines can be introduced to children while subtracting and they can ‘count back’ to find the amount left over.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10</a:t>
            </a:fld>
            <a:endParaRPr lang="en-GB" dirty="0"/>
          </a:p>
        </p:txBody>
      </p:sp>
    </p:spTree>
    <p:extLst>
      <p:ext uri="{BB962C8B-B14F-4D97-AF65-F5344CB8AC3E}">
        <p14:creationId xmlns:p14="http://schemas.microsoft.com/office/powerpoint/2010/main" val="1901323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are also taught the concept of ‘difference’. It is done it a practical and visual way to help foster understanding</a:t>
            </a:r>
            <a:r>
              <a:rPr lang="en-GB" baseline="0" dirty="0"/>
              <a:t> of the concept.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11</a:t>
            </a:fld>
            <a:endParaRPr lang="en-GB" dirty="0"/>
          </a:p>
        </p:txBody>
      </p:sp>
    </p:spTree>
    <p:extLst>
      <p:ext uri="{BB962C8B-B14F-4D97-AF65-F5344CB8AC3E}">
        <p14:creationId xmlns:p14="http://schemas.microsoft.com/office/powerpoint/2010/main" val="399008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Children also use practical resources to help them to ‘take away’ one number from another. Eventually children are taught to ‘exchange’ a ten for ten ones to allow them to solve number sentences such as 24 – 7 = 17.</a:t>
            </a:r>
          </a:p>
        </p:txBody>
      </p:sp>
      <p:sp>
        <p:nvSpPr>
          <p:cNvPr id="4" name="Slide Number Placeholder 3"/>
          <p:cNvSpPr>
            <a:spLocks noGrp="1"/>
          </p:cNvSpPr>
          <p:nvPr>
            <p:ph type="sldNum" sz="quarter" idx="10"/>
          </p:nvPr>
        </p:nvSpPr>
        <p:spPr/>
        <p:txBody>
          <a:bodyPr/>
          <a:lstStyle/>
          <a:p>
            <a:fld id="{094C4CFF-0118-4B05-981D-A5A3F7F18744}" type="slidenum">
              <a:rPr lang="en-GB" smtClean="0"/>
              <a:t>12</a:t>
            </a:fld>
            <a:endParaRPr lang="en-GB" dirty="0"/>
          </a:p>
        </p:txBody>
      </p:sp>
    </p:spTree>
    <p:extLst>
      <p:ext uri="{BB962C8B-B14F-4D97-AF65-F5344CB8AC3E}">
        <p14:creationId xmlns:p14="http://schemas.microsoft.com/office/powerpoint/2010/main" val="1012012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latin typeface="SassoonPrimaryInfant" pitchFamily="2" charset="0"/>
              </a:rPr>
              <a:t>In Year One children will begin to understand multiplication by using a variety of objects to make ‘sets’ and ‘groups of objects’.  They solve multiplication problems using practical equipment and jottings.  </a:t>
            </a:r>
          </a:p>
          <a:p>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13</a:t>
            </a:fld>
            <a:endParaRPr lang="en-GB" dirty="0"/>
          </a:p>
        </p:txBody>
      </p:sp>
    </p:spTree>
    <p:extLst>
      <p:ext uri="{BB962C8B-B14F-4D97-AF65-F5344CB8AC3E}">
        <p14:creationId xmlns:p14="http://schemas.microsoft.com/office/powerpoint/2010/main" val="214573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‘Commutativity’ is a concept taught to children using practical resources. 15 items can be arranged in 3 rows of 5 or 5 rows of 3. </a:t>
            </a:r>
          </a:p>
        </p:txBody>
      </p:sp>
      <p:sp>
        <p:nvSpPr>
          <p:cNvPr id="4" name="Slide Number Placeholder 3"/>
          <p:cNvSpPr>
            <a:spLocks noGrp="1"/>
          </p:cNvSpPr>
          <p:nvPr>
            <p:ph type="sldNum" sz="quarter" idx="10"/>
          </p:nvPr>
        </p:nvSpPr>
        <p:spPr/>
        <p:txBody>
          <a:bodyPr/>
          <a:lstStyle/>
          <a:p>
            <a:fld id="{094C4CFF-0118-4B05-981D-A5A3F7F18744}" type="slidenum">
              <a:rPr lang="en-GB" smtClean="0"/>
              <a:t>14</a:t>
            </a:fld>
            <a:endParaRPr lang="en-GB" dirty="0"/>
          </a:p>
        </p:txBody>
      </p:sp>
    </p:spTree>
    <p:extLst>
      <p:ext uri="{BB962C8B-B14F-4D97-AF65-F5344CB8AC3E}">
        <p14:creationId xmlns:p14="http://schemas.microsoft.com/office/powerpoint/2010/main" val="2588951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Teaching the ‘multiples’ of 2, 5</a:t>
            </a:r>
            <a:r>
              <a:rPr lang="en-GB" baseline="0" dirty="0"/>
              <a:t> and 10 are a key starting point for children’s understanding of ‘multiplication’. We talk to the children about repeatedly adding the same number.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15</a:t>
            </a:fld>
            <a:endParaRPr lang="en-GB" dirty="0"/>
          </a:p>
        </p:txBody>
      </p:sp>
    </p:spTree>
    <p:extLst>
      <p:ext uri="{BB962C8B-B14F-4D97-AF65-F5344CB8AC3E}">
        <p14:creationId xmlns:p14="http://schemas.microsoft.com/office/powerpoint/2010/main" val="1828772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latin typeface="SassoonPrimaryInfant" pitchFamily="2" charset="0"/>
              </a:rPr>
              <a:t>Children should understand and be able to calculate multiplication as repeated addition, supported by the use of practical apparatus such as counters or cubes. </a:t>
            </a:r>
          </a:p>
          <a:p>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16</a:t>
            </a:fld>
            <a:endParaRPr lang="en-GB" dirty="0"/>
          </a:p>
        </p:txBody>
      </p:sp>
    </p:spTree>
    <p:extLst>
      <p:ext uri="{BB962C8B-B14F-4D97-AF65-F5344CB8AC3E}">
        <p14:creationId xmlns:p14="http://schemas.microsoft.com/office/powerpoint/2010/main" val="1015324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 Children are eventually taught to draw ‘arrays’ to solve problems such as in the example above.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17</a:t>
            </a:fld>
            <a:endParaRPr lang="en-GB" dirty="0"/>
          </a:p>
        </p:txBody>
      </p:sp>
    </p:spTree>
    <p:extLst>
      <p:ext uri="{BB962C8B-B14F-4D97-AF65-F5344CB8AC3E}">
        <p14:creationId xmlns:p14="http://schemas.microsoft.com/office/powerpoint/2010/main" val="2526428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‘Repeated addition’ on a number line or square can help to highlight the concept of ‘multiplication’.  </a:t>
            </a:r>
          </a:p>
        </p:txBody>
      </p:sp>
      <p:sp>
        <p:nvSpPr>
          <p:cNvPr id="4" name="Slide Number Placeholder 3"/>
          <p:cNvSpPr>
            <a:spLocks noGrp="1"/>
          </p:cNvSpPr>
          <p:nvPr>
            <p:ph type="sldNum" sz="quarter" idx="10"/>
          </p:nvPr>
        </p:nvSpPr>
        <p:spPr/>
        <p:txBody>
          <a:bodyPr/>
          <a:lstStyle/>
          <a:p>
            <a:fld id="{094C4CFF-0118-4B05-981D-A5A3F7F18744}" type="slidenum">
              <a:rPr lang="en-GB" smtClean="0"/>
              <a:t>18</a:t>
            </a:fld>
            <a:endParaRPr lang="en-GB" dirty="0"/>
          </a:p>
        </p:txBody>
      </p:sp>
    </p:spTree>
    <p:extLst>
      <p:ext uri="{BB962C8B-B14F-4D97-AF65-F5344CB8AC3E}">
        <p14:creationId xmlns:p14="http://schemas.microsoft.com/office/powerpoint/2010/main" val="675302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‘Division’ is introduced using different scenarios such as the one above.</a:t>
            </a:r>
            <a:r>
              <a:rPr lang="en-GB" baseline="0" dirty="0"/>
              <a:t> The concept of a remainder is also introduced.  </a:t>
            </a:r>
            <a:r>
              <a:rPr lang="en-GB" dirty="0"/>
              <a:t>  </a:t>
            </a:r>
          </a:p>
        </p:txBody>
      </p:sp>
      <p:sp>
        <p:nvSpPr>
          <p:cNvPr id="4" name="Slide Number Placeholder 3"/>
          <p:cNvSpPr>
            <a:spLocks noGrp="1"/>
          </p:cNvSpPr>
          <p:nvPr>
            <p:ph type="sldNum" sz="quarter" idx="10"/>
          </p:nvPr>
        </p:nvSpPr>
        <p:spPr/>
        <p:txBody>
          <a:bodyPr/>
          <a:lstStyle/>
          <a:p>
            <a:fld id="{094C4CFF-0118-4B05-981D-A5A3F7F18744}" type="slidenum">
              <a:rPr lang="en-GB" smtClean="0"/>
              <a:t>19</a:t>
            </a:fld>
            <a:endParaRPr lang="en-GB" dirty="0"/>
          </a:p>
        </p:txBody>
      </p:sp>
    </p:spTree>
    <p:extLst>
      <p:ext uri="{BB962C8B-B14F-4D97-AF65-F5344CB8AC3E}">
        <p14:creationId xmlns:p14="http://schemas.microsoft.com/office/powerpoint/2010/main" val="1377792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SassoonPrimaryInfant" pitchFamily="2" charset="0"/>
              </a:rPr>
              <a:t>Straws, bead strings and number lines are also good resources for helping children to develop their conceptual understanding of ‘division’.</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20</a:t>
            </a:fld>
            <a:endParaRPr lang="en-GB" dirty="0"/>
          </a:p>
        </p:txBody>
      </p:sp>
    </p:spTree>
    <p:extLst>
      <p:ext uri="{BB962C8B-B14F-4D97-AF65-F5344CB8AC3E}">
        <p14:creationId xmlns:p14="http://schemas.microsoft.com/office/powerpoint/2010/main" val="1452639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our school we</a:t>
            </a:r>
            <a:r>
              <a:rPr lang="en-GB" baseline="0" dirty="0"/>
              <a:t> heavily use ‘Numicon’ to teach various concepts. Above is an example of how it can be used to represent ‘number bonds’ to 20.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21</a:t>
            </a:fld>
            <a:endParaRPr lang="en-GB" dirty="0"/>
          </a:p>
        </p:txBody>
      </p:sp>
    </p:spTree>
    <p:extLst>
      <p:ext uri="{BB962C8B-B14F-4D97-AF65-F5344CB8AC3E}">
        <p14:creationId xmlns:p14="http://schemas.microsoft.com/office/powerpoint/2010/main" val="40558965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‘Numicon’ is also a great way of visualising ‘missing number problems’ such as the ones</a:t>
            </a:r>
            <a:r>
              <a:rPr lang="en-GB" baseline="0" dirty="0"/>
              <a:t> above. </a:t>
            </a:r>
            <a:r>
              <a:rPr lang="en-GB" dirty="0"/>
              <a:t> </a:t>
            </a:r>
          </a:p>
        </p:txBody>
      </p:sp>
      <p:sp>
        <p:nvSpPr>
          <p:cNvPr id="4" name="Slide Number Placeholder 3"/>
          <p:cNvSpPr>
            <a:spLocks noGrp="1"/>
          </p:cNvSpPr>
          <p:nvPr>
            <p:ph type="sldNum" sz="quarter" idx="10"/>
          </p:nvPr>
        </p:nvSpPr>
        <p:spPr/>
        <p:txBody>
          <a:bodyPr/>
          <a:lstStyle/>
          <a:p>
            <a:fld id="{094C4CFF-0118-4B05-981D-A5A3F7F18744}" type="slidenum">
              <a:rPr lang="en-GB" smtClean="0"/>
              <a:t>22</a:t>
            </a:fld>
            <a:endParaRPr lang="en-GB" dirty="0"/>
          </a:p>
        </p:txBody>
      </p:sp>
    </p:spTree>
    <p:extLst>
      <p:ext uri="{BB962C8B-B14F-4D97-AF65-F5344CB8AC3E}">
        <p14:creationId xmlns:p14="http://schemas.microsoft.com/office/powerpoint/2010/main" val="33209090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As you can see above, b</a:t>
            </a:r>
            <a:r>
              <a:rPr lang="en-GB" dirty="0">
                <a:latin typeface="SassoonPrimaryInfant" pitchFamily="2" charset="0"/>
              </a:rPr>
              <a:t>undles of 10 help children to appreciate place value and understand which digit will change if they increase a number by one or ten. ‘Multilink’ and ‘</a:t>
            </a:r>
            <a:r>
              <a:rPr lang="en-GB" dirty="0" err="1">
                <a:latin typeface="SassoonPrimaryInfant" pitchFamily="2" charset="0"/>
              </a:rPr>
              <a:t>Unifix</a:t>
            </a:r>
            <a:r>
              <a:rPr lang="en-GB" dirty="0">
                <a:latin typeface="SassoonPrimaryInfant" pitchFamily="2" charset="0"/>
              </a:rPr>
              <a:t>’ are also used to show the value of different numbers.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latin typeface="SassoonPrimaryInfant" pitchFamily="2" charset="0"/>
            </a:endParaRPr>
          </a:p>
          <a:p>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23</a:t>
            </a:fld>
            <a:endParaRPr lang="en-GB" dirty="0"/>
          </a:p>
        </p:txBody>
      </p:sp>
    </p:spTree>
    <p:extLst>
      <p:ext uri="{BB962C8B-B14F-4D97-AF65-F5344CB8AC3E}">
        <p14:creationId xmlns:p14="http://schemas.microsoft.com/office/powerpoint/2010/main" val="39318341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During Year</a:t>
            </a:r>
            <a:r>
              <a:rPr lang="en-GB" baseline="0" dirty="0"/>
              <a:t> 2, as the children’s understanding of ‘place value’ grows and develops, different resources are introduced to further their understanding.   </a:t>
            </a:r>
            <a:endParaRPr lang="en-GB" dirty="0"/>
          </a:p>
        </p:txBody>
      </p:sp>
      <p:sp>
        <p:nvSpPr>
          <p:cNvPr id="4" name="Slide Number Placeholder 3"/>
          <p:cNvSpPr>
            <a:spLocks noGrp="1"/>
          </p:cNvSpPr>
          <p:nvPr>
            <p:ph type="sldNum" sz="quarter" idx="10"/>
          </p:nvPr>
        </p:nvSpPr>
        <p:spPr/>
        <p:txBody>
          <a:bodyPr/>
          <a:lstStyle/>
          <a:p>
            <a:fld id="{094C4CFF-0118-4B05-981D-A5A3F7F18744}" type="slidenum">
              <a:rPr lang="en-GB" smtClean="0"/>
              <a:t>24</a:t>
            </a:fld>
            <a:endParaRPr lang="en-GB" dirty="0"/>
          </a:p>
        </p:txBody>
      </p:sp>
    </p:spTree>
    <p:extLst>
      <p:ext uri="{BB962C8B-B14F-4D97-AF65-F5344CB8AC3E}">
        <p14:creationId xmlns:p14="http://schemas.microsoft.com/office/powerpoint/2010/main" val="3789056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2680691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763817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48658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291236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574242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72459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528047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206087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385640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649097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EE9CEC8-A7AD-4B43-B879-693E2F5DE4D1}" type="datetimeFigureOut">
              <a:rPr lang="en-GB" smtClean="0"/>
              <a:t>27/01/2026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608021B-3912-48BC-8EF1-3B4E3FF43967}" type="slidenum">
              <a:rPr lang="en-GB" smtClean="0"/>
              <a:t>‹#›</a:t>
            </a:fld>
            <a:endParaRPr lang="en-GB" dirty="0"/>
          </a:p>
        </p:txBody>
      </p:sp>
    </p:spTree>
    <p:extLst>
      <p:ext uri="{BB962C8B-B14F-4D97-AF65-F5344CB8AC3E}">
        <p14:creationId xmlns:p14="http://schemas.microsoft.com/office/powerpoint/2010/main" val="832495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9144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10113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062103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91110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1279144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889293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305921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9112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en-US" smtClean="0"/>
              <a:t>Click to edit Master title style</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592231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1/27/2026</a:t>
            </a:fld>
            <a:endParaRPr lang="en-US" dirty="0"/>
          </a:p>
        </p:txBody>
      </p:sp>
    </p:spTree>
    <p:extLst>
      <p:ext uri="{BB962C8B-B14F-4D97-AF65-F5344CB8AC3E}">
        <p14:creationId xmlns:p14="http://schemas.microsoft.com/office/powerpoint/2010/main" val="987386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452903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113939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347807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089341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200750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645546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6974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E9CEC8-A7AD-4B43-B879-693E2F5DE4D1}" type="datetimeFigureOut">
              <a:rPr lang="en-GB" smtClean="0"/>
              <a:t>27/01/2026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08021B-3912-48BC-8EF1-3B4E3FF43967}" type="slidenum">
              <a:rPr lang="en-GB" smtClean="0"/>
              <a:t>‹#›</a:t>
            </a:fld>
            <a:endParaRPr lang="en-GB" dirty="0"/>
          </a:p>
        </p:txBody>
      </p:sp>
    </p:spTree>
    <p:extLst>
      <p:ext uri="{BB962C8B-B14F-4D97-AF65-F5344CB8AC3E}">
        <p14:creationId xmlns:p14="http://schemas.microsoft.com/office/powerpoint/2010/main" val="307576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1/27/2026</a:t>
            </a:fld>
            <a:endParaRPr lang="en-US" dirty="0"/>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20135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32.jpe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1560413"/>
            <a:ext cx="4605727" cy="1234727"/>
          </a:xfrm>
        </p:spPr>
        <p:txBody>
          <a:bodyPr/>
          <a:lstStyle/>
          <a:p>
            <a:r>
              <a:rPr lang="en-GB" dirty="0" smtClean="0"/>
              <a:t/>
            </a:r>
            <a:br>
              <a:rPr lang="en-GB" dirty="0" smtClean="0"/>
            </a:br>
            <a:r>
              <a:rPr lang="en-GB" dirty="0"/>
              <a:t/>
            </a:r>
            <a:br>
              <a:rPr lang="en-GB" dirty="0"/>
            </a:br>
            <a:r>
              <a:rPr lang="en-GB" dirty="0"/>
              <a:t/>
            </a:r>
            <a:br>
              <a:rPr lang="en-GB" dirty="0"/>
            </a:br>
            <a:r>
              <a:rPr lang="en-GB" dirty="0" smtClean="0"/>
              <a:t/>
            </a:r>
            <a:br>
              <a:rPr lang="en-GB" dirty="0" smtClean="0"/>
            </a:br>
            <a:r>
              <a:rPr lang="en-GB" dirty="0"/>
              <a:t/>
            </a:r>
            <a:br>
              <a:rPr lang="en-GB" dirty="0"/>
            </a:br>
            <a:r>
              <a:rPr lang="en-GB" sz="5400" dirty="0" smtClean="0"/>
              <a:t>Maths – Calculation in Key Stage 1 </a:t>
            </a:r>
            <a:endParaRPr lang="en-GB" dirty="0"/>
          </a:p>
        </p:txBody>
      </p:sp>
      <p:pic>
        <p:nvPicPr>
          <p:cNvPr id="1028" name="Picture 4" descr="Stamford Park Primary School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284984"/>
            <a:ext cx="2811157" cy="2701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256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latin typeface="SassoonPrimaryInfant" pitchFamily="2" charset="0"/>
              </a:rPr>
              <a:t>Aims</a:t>
            </a:r>
          </a:p>
        </p:txBody>
      </p:sp>
      <p:sp>
        <p:nvSpPr>
          <p:cNvPr id="3" name="Content Placeholder 2"/>
          <p:cNvSpPr>
            <a:spLocks noGrp="1"/>
          </p:cNvSpPr>
          <p:nvPr>
            <p:ph idx="1"/>
          </p:nvPr>
        </p:nvSpPr>
        <p:spPr/>
        <p:txBody>
          <a:bodyPr>
            <a:normAutofit fontScale="92500" lnSpcReduction="20000"/>
          </a:bodyPr>
          <a:lstStyle/>
          <a:p>
            <a:r>
              <a:rPr lang="en-GB" dirty="0">
                <a:latin typeface="SassoonPrimaryInfant" pitchFamily="2" charset="0"/>
              </a:rPr>
              <a:t>To give you an insight into Year 1 and 2 expectations for the four operations of addition, subtraction, multiplication and division</a:t>
            </a:r>
          </a:p>
          <a:p>
            <a:r>
              <a:rPr lang="en-GB" dirty="0">
                <a:latin typeface="SassoonPrimaryInfant" pitchFamily="2" charset="0"/>
              </a:rPr>
              <a:t>To know how we teach these concepts in school </a:t>
            </a:r>
          </a:p>
          <a:p>
            <a:r>
              <a:rPr lang="en-GB" dirty="0">
                <a:latin typeface="SassoonPrimaryInfant" pitchFamily="2" charset="0"/>
              </a:rPr>
              <a:t>Offer suggestions for supporting your child at home</a:t>
            </a:r>
          </a:p>
          <a:p>
            <a:r>
              <a:rPr lang="en-GB" dirty="0">
                <a:latin typeface="SassoonPrimaryInfant" pitchFamily="2" charset="0"/>
              </a:rPr>
              <a:t>To show you where the calculation policy and other useful information is on the school website </a:t>
            </a:r>
          </a:p>
          <a:p>
            <a:endParaRPr lang="en-GB" dirty="0">
              <a:latin typeface="SassoonPrimaryInfant" pitchFamily="2" charset="0"/>
            </a:endParaRPr>
          </a:p>
          <a:p>
            <a:endParaRPr lang="en-GB" dirty="0"/>
          </a:p>
        </p:txBody>
      </p:sp>
    </p:spTree>
    <p:extLst>
      <p:ext uri="{BB962C8B-B14F-4D97-AF65-F5344CB8AC3E}">
        <p14:creationId xmlns:p14="http://schemas.microsoft.com/office/powerpoint/2010/main" val="1349182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23528" y="-171400"/>
            <a:ext cx="8229600" cy="1143000"/>
          </a:xfrm>
        </p:spPr>
        <p:txBody>
          <a:bodyPr/>
          <a:lstStyle/>
          <a:p>
            <a:r>
              <a:rPr lang="en-GB" b="1" u="sng" dirty="0">
                <a:latin typeface="SassoonPrimaryInfant" pitchFamily="2" charset="0"/>
              </a:rPr>
              <a:t>The Calculation Policy</a:t>
            </a:r>
          </a:p>
        </p:txBody>
      </p:sp>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1321" t="17024" r="53080" b="6559"/>
          <a:stretch/>
        </p:blipFill>
        <p:spPr bwMode="auto">
          <a:xfrm>
            <a:off x="2411760" y="692697"/>
            <a:ext cx="4248472" cy="5699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943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endParaRPr lang="en-GB" dirty="0"/>
          </a:p>
        </p:txBody>
      </p:sp>
      <p:pic>
        <p:nvPicPr>
          <p:cNvPr id="4" name="Picture 3"/>
          <p:cNvPicPr>
            <a:picLocks noChangeAspect="1"/>
          </p:cNvPicPr>
          <p:nvPr/>
        </p:nvPicPr>
        <p:blipFill>
          <a:blip r:embed="rId2"/>
          <a:stretch>
            <a:fillRect/>
          </a:stretch>
        </p:blipFill>
        <p:spPr>
          <a:xfrm>
            <a:off x="0" y="5274"/>
            <a:ext cx="9144000" cy="6736094"/>
          </a:xfrm>
          <a:prstGeom prst="rect">
            <a:avLst/>
          </a:prstGeom>
        </p:spPr>
      </p:pic>
    </p:spTree>
    <p:extLst>
      <p:ext uri="{BB962C8B-B14F-4D97-AF65-F5344CB8AC3E}">
        <p14:creationId xmlns:p14="http://schemas.microsoft.com/office/powerpoint/2010/main" val="1335953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376" y="692696"/>
            <a:ext cx="9027248" cy="5040560"/>
          </a:xfrm>
          <a:prstGeom prst="rect">
            <a:avLst/>
          </a:prstGeom>
        </p:spPr>
      </p:pic>
    </p:spTree>
    <p:extLst>
      <p:ext uri="{BB962C8B-B14F-4D97-AF65-F5344CB8AC3E}">
        <p14:creationId xmlns:p14="http://schemas.microsoft.com/office/powerpoint/2010/main" val="2711124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1419" y="116632"/>
            <a:ext cx="8941161" cy="6570640"/>
          </a:xfrm>
          <a:prstGeom prst="rect">
            <a:avLst/>
          </a:prstGeom>
        </p:spPr>
      </p:pic>
    </p:spTree>
    <p:extLst>
      <p:ext uri="{BB962C8B-B14F-4D97-AF65-F5344CB8AC3E}">
        <p14:creationId xmlns:p14="http://schemas.microsoft.com/office/powerpoint/2010/main" val="3051607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SassoonPrimaryInfant" pitchFamily="2" charset="0"/>
              </a:rPr>
              <a:t>Addition and Subtraction</a:t>
            </a:r>
          </a:p>
        </p:txBody>
      </p:sp>
      <p:sp>
        <p:nvSpPr>
          <p:cNvPr id="3" name="Content Placeholder 2"/>
          <p:cNvSpPr>
            <a:spLocks noGrp="1"/>
          </p:cNvSpPr>
          <p:nvPr>
            <p:ph idx="1"/>
          </p:nvPr>
        </p:nvSpPr>
        <p:spPr/>
        <p:txBody>
          <a:bodyPr/>
          <a:lstStyle/>
          <a:p>
            <a:pPr marL="0" indent="0">
              <a:buNone/>
            </a:pPr>
            <a:r>
              <a:rPr lang="en-GB" dirty="0">
                <a:latin typeface="SassoonPrimaryInfant" pitchFamily="2" charset="0"/>
              </a:rPr>
              <a:t>Children use objects and then number tracks/ number lines to help them to solve addition problems involving missing numbers:     </a:t>
            </a:r>
          </a:p>
          <a:p>
            <a:pPr marL="0" indent="0">
              <a:buNone/>
            </a:pPr>
            <a:r>
              <a:rPr lang="en-GB" dirty="0"/>
              <a:t>11 + 3 = ?          ? + ? = 8</a:t>
            </a:r>
          </a:p>
        </p:txBody>
      </p:sp>
      <p:pic>
        <p:nvPicPr>
          <p:cNvPr id="6" name="Picture 5" descr="calculation policy NOVEMBER.docx - Microsoft Word"/>
          <p:cNvPicPr>
            <a:picLocks noChangeAspect="1"/>
          </p:cNvPicPr>
          <p:nvPr/>
        </p:nvPicPr>
        <p:blipFill rotWithShape="1">
          <a:blip r:embed="rId3">
            <a:extLst>
              <a:ext uri="{28A0092B-C50C-407E-A947-70E740481C1C}">
                <a14:useLocalDpi xmlns:a14="http://schemas.microsoft.com/office/drawing/2010/main" val="0"/>
              </a:ext>
            </a:extLst>
          </a:blip>
          <a:srcRect l="42424" t="25374" r="20303" b="56895"/>
          <a:stretch/>
        </p:blipFill>
        <p:spPr>
          <a:xfrm>
            <a:off x="1046881" y="4149080"/>
            <a:ext cx="7591694" cy="1944216"/>
          </a:xfrm>
          <a:prstGeom prst="rect">
            <a:avLst/>
          </a:prstGeom>
        </p:spPr>
      </p:pic>
    </p:spTree>
    <p:extLst>
      <p:ext uri="{BB962C8B-B14F-4D97-AF65-F5344CB8AC3E}">
        <p14:creationId xmlns:p14="http://schemas.microsoft.com/office/powerpoint/2010/main" val="33073265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75544" y="836712"/>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dirty="0">
                <a:latin typeface="SassoonPrimaryInfant" pitchFamily="2" charset="0"/>
              </a:rPr>
              <a:t>As their rapid recall of number bonds </a:t>
            </a:r>
            <a:r>
              <a:rPr lang="en-GB" dirty="0" smtClean="0">
                <a:latin typeface="SassoonPrimaryInfant" pitchFamily="2" charset="0"/>
              </a:rPr>
              <a:t>increases, </a:t>
            </a:r>
            <a:r>
              <a:rPr lang="en-GB" dirty="0">
                <a:latin typeface="SassoonPrimaryInfant" pitchFamily="2" charset="0"/>
              </a:rPr>
              <a:t>children are encouraged to use this knowledge to help them when bridging through 10.</a:t>
            </a:r>
          </a:p>
        </p:txBody>
      </p:sp>
      <p:pic>
        <p:nvPicPr>
          <p:cNvPr id="5" name="Picture 4" descr="calculation policy NOVEMBER.docx - Microsoft Word"/>
          <p:cNvPicPr>
            <a:picLocks noChangeAspect="1"/>
          </p:cNvPicPr>
          <p:nvPr/>
        </p:nvPicPr>
        <p:blipFill rotWithShape="1">
          <a:blip r:embed="rId3">
            <a:extLst>
              <a:ext uri="{28A0092B-C50C-407E-A947-70E740481C1C}">
                <a14:useLocalDpi xmlns:a14="http://schemas.microsoft.com/office/drawing/2010/main" val="0"/>
              </a:ext>
            </a:extLst>
          </a:blip>
          <a:srcRect l="42576" t="55769" r="31060" b="27063"/>
          <a:stretch/>
        </p:blipFill>
        <p:spPr>
          <a:xfrm>
            <a:off x="951968" y="3461848"/>
            <a:ext cx="6068304" cy="2127392"/>
          </a:xfrm>
          <a:prstGeom prst="rect">
            <a:avLst/>
          </a:prstGeom>
        </p:spPr>
      </p:pic>
      <p:sp>
        <p:nvSpPr>
          <p:cNvPr id="6" name="Title 1"/>
          <p:cNvSpPr>
            <a:spLocks noGrp="1"/>
          </p:cNvSpPr>
          <p:nvPr>
            <p:ph type="title"/>
          </p:nvPr>
        </p:nvSpPr>
        <p:spPr>
          <a:xfrm>
            <a:off x="475544" y="-39960"/>
            <a:ext cx="8229600" cy="1143000"/>
          </a:xfrm>
        </p:spPr>
        <p:txBody>
          <a:bodyPr/>
          <a:lstStyle/>
          <a:p>
            <a:r>
              <a:rPr lang="en-GB" b="1" u="sng" dirty="0">
                <a:latin typeface="SassoonPrimaryInfant" pitchFamily="2" charset="0"/>
              </a:rPr>
              <a:t>Addition and Subtraction</a:t>
            </a:r>
          </a:p>
        </p:txBody>
      </p:sp>
    </p:spTree>
    <p:extLst>
      <p:ext uri="{BB962C8B-B14F-4D97-AF65-F5344CB8AC3E}">
        <p14:creationId xmlns:p14="http://schemas.microsoft.com/office/powerpoint/2010/main" val="43455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19261"/>
            <a:ext cx="8229600" cy="4525963"/>
          </a:xfrm>
        </p:spPr>
        <p:txBody>
          <a:bodyPr/>
          <a:lstStyle/>
          <a:p>
            <a:pPr marL="0" indent="0">
              <a:buNone/>
            </a:pPr>
            <a:r>
              <a:rPr lang="en-GB" dirty="0">
                <a:latin typeface="SassoonPrimaryInfant" pitchFamily="2" charset="0"/>
              </a:rPr>
              <a:t>Bead strings or bead bars are used to illustrate addition, in particular for demonstrating bridging through ten.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7 + 6 = 13  </a:t>
            </a:r>
          </a:p>
          <a:p>
            <a:pPr marL="0" indent="0">
              <a:buNone/>
            </a:pPr>
            <a:endParaRPr lang="en-GB" dirty="0"/>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2780928"/>
            <a:ext cx="4061030" cy="2327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a:spLocks noGrp="1"/>
          </p:cNvSpPr>
          <p:nvPr>
            <p:ph type="title"/>
          </p:nvPr>
        </p:nvSpPr>
        <p:spPr>
          <a:xfrm>
            <a:off x="628328" y="7555"/>
            <a:ext cx="8229600" cy="1143000"/>
          </a:xfrm>
        </p:spPr>
        <p:txBody>
          <a:bodyPr/>
          <a:lstStyle/>
          <a:p>
            <a:r>
              <a:rPr lang="en-GB" b="1" u="sng" dirty="0">
                <a:latin typeface="SassoonPrimaryInfant" pitchFamily="2" charset="0"/>
              </a:rPr>
              <a:t>Addition and Subtraction</a:t>
            </a:r>
          </a:p>
        </p:txBody>
      </p:sp>
    </p:spTree>
    <p:extLst>
      <p:ext uri="{BB962C8B-B14F-4D97-AF65-F5344CB8AC3E}">
        <p14:creationId xmlns:p14="http://schemas.microsoft.com/office/powerpoint/2010/main" val="28329909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6856" y="476672"/>
            <a:ext cx="8229600" cy="5721499"/>
          </a:xfrm>
        </p:spPr>
        <p:txBody>
          <a:bodyPr/>
          <a:lstStyle/>
          <a:p>
            <a:pPr marL="0" indent="0">
              <a:buNone/>
            </a:pPr>
            <a:r>
              <a:rPr lang="en-GB" dirty="0">
                <a:latin typeface="SassoonPrimaryInfant" pitchFamily="2" charset="0"/>
              </a:rPr>
              <a:t>Children are given </a:t>
            </a:r>
            <a:r>
              <a:rPr lang="en-GB" dirty="0" smtClean="0">
                <a:latin typeface="SassoonPrimaryInfant" pitchFamily="2" charset="0"/>
              </a:rPr>
              <a:t>plenty of </a:t>
            </a:r>
            <a:r>
              <a:rPr lang="en-GB" dirty="0">
                <a:latin typeface="SassoonPrimaryInfant" pitchFamily="2" charset="0"/>
              </a:rPr>
              <a:t>opportunities to count on/ back from any number up to </a:t>
            </a:r>
            <a:r>
              <a:rPr lang="en-GB" dirty="0" smtClean="0">
                <a:latin typeface="SassoonPrimaryInfant" pitchFamily="2" charset="0"/>
              </a:rPr>
              <a:t>20, </a:t>
            </a:r>
            <a:r>
              <a:rPr lang="en-GB" dirty="0">
                <a:latin typeface="SassoonPrimaryInfant" pitchFamily="2" charset="0"/>
              </a:rPr>
              <a:t>and then beyond. They continue to subtract using objects by taking some away.</a:t>
            </a:r>
          </a:p>
          <a:p>
            <a:pPr marL="0" indent="0">
              <a:buNone/>
            </a:pPr>
            <a:endParaRPr lang="en-GB" dirty="0"/>
          </a:p>
        </p:txBody>
      </p:sp>
      <p:pic>
        <p:nvPicPr>
          <p:cNvPr id="4" name="Content Placeholder 5" descr="calculation policy NOVEMBER.docx - Microsoft Word"/>
          <p:cNvPicPr>
            <a:picLocks noChangeAspect="1"/>
          </p:cNvPicPr>
          <p:nvPr/>
        </p:nvPicPr>
        <p:blipFill rotWithShape="1">
          <a:blip r:embed="rId3">
            <a:extLst>
              <a:ext uri="{28A0092B-C50C-407E-A947-70E740481C1C}">
                <a14:useLocalDpi xmlns:a14="http://schemas.microsoft.com/office/drawing/2010/main" val="0"/>
              </a:ext>
            </a:extLst>
          </a:blip>
          <a:srcRect l="42256" t="27535" r="20202" b="28685"/>
          <a:stretch/>
        </p:blipFill>
        <p:spPr>
          <a:xfrm>
            <a:off x="683568" y="2492896"/>
            <a:ext cx="7992888" cy="4278996"/>
          </a:xfrm>
          <a:prstGeom prst="rect">
            <a:avLst/>
          </a:prstGeom>
        </p:spPr>
      </p:pic>
      <p:sp>
        <p:nvSpPr>
          <p:cNvPr id="5" name="Title 1"/>
          <p:cNvSpPr>
            <a:spLocks noGrp="1"/>
          </p:cNvSpPr>
          <p:nvPr>
            <p:ph type="title"/>
          </p:nvPr>
        </p:nvSpPr>
        <p:spPr>
          <a:xfrm>
            <a:off x="446856" y="-251842"/>
            <a:ext cx="8229600" cy="1143000"/>
          </a:xfrm>
        </p:spPr>
        <p:txBody>
          <a:bodyPr/>
          <a:lstStyle/>
          <a:p>
            <a:r>
              <a:rPr lang="en-GB" b="1" u="sng" dirty="0">
                <a:latin typeface="SassoonPrimaryInfant" pitchFamily="2" charset="0"/>
              </a:rPr>
              <a:t>Addition and Subtraction</a:t>
            </a:r>
          </a:p>
        </p:txBody>
      </p:sp>
    </p:spTree>
    <p:extLst>
      <p:ext uri="{BB962C8B-B14F-4D97-AF65-F5344CB8AC3E}">
        <p14:creationId xmlns:p14="http://schemas.microsoft.com/office/powerpoint/2010/main" val="790128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latin typeface="SassoonPrimaryInfant" pitchFamily="2" charset="0"/>
              </a:rPr>
              <a:t>Understanding the term “difference”</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This can often cause confusion unnecessarily. When </a:t>
            </a:r>
            <a:r>
              <a:rPr lang="en-GB" dirty="0" smtClean="0"/>
              <a:t>introducing, </a:t>
            </a:r>
            <a:r>
              <a:rPr lang="en-GB" dirty="0"/>
              <a:t>we refer to it in terms of what/ which bit is </a:t>
            </a:r>
            <a:r>
              <a:rPr lang="en-GB" i="1" u="sng" dirty="0"/>
              <a:t>the same </a:t>
            </a:r>
            <a:r>
              <a:rPr lang="en-GB" dirty="0"/>
              <a:t>and what/ which bit is </a:t>
            </a:r>
            <a:r>
              <a:rPr lang="en-GB" i="1" u="sng" dirty="0"/>
              <a:t>different</a:t>
            </a:r>
            <a:r>
              <a:rPr lang="en-GB" dirty="0"/>
              <a:t>.</a:t>
            </a:r>
          </a:p>
          <a:p>
            <a:pPr marL="0" indent="0">
              <a:buNone/>
            </a:pPr>
            <a:r>
              <a:rPr lang="en-GB" dirty="0"/>
              <a:t>Start to explore difference by comparing two groups of objects:</a:t>
            </a:r>
          </a:p>
          <a:p>
            <a:pPr marL="0" indent="0">
              <a:buNone/>
            </a:pPr>
            <a:r>
              <a:rPr lang="en-GB" dirty="0"/>
              <a:t>“Five is two more than 3”</a:t>
            </a:r>
          </a:p>
          <a:p>
            <a:pPr marL="0" indent="0">
              <a:buNone/>
            </a:pPr>
            <a:r>
              <a:rPr lang="en-GB" dirty="0"/>
              <a:t>“The difference is 2”</a:t>
            </a:r>
          </a:p>
          <a:p>
            <a:pPr marL="0" indent="0">
              <a:buNone/>
            </a:pPr>
            <a:r>
              <a:rPr lang="en-GB" dirty="0"/>
              <a:t>                                                            “The difference</a:t>
            </a:r>
          </a:p>
          <a:p>
            <a:pPr marL="0" indent="0">
              <a:buNone/>
            </a:pPr>
            <a:r>
              <a:rPr lang="en-GB" dirty="0"/>
              <a:t>                                                           between 3 and 1 is</a:t>
            </a:r>
          </a:p>
          <a:p>
            <a:pPr marL="0" indent="0">
              <a:buNone/>
            </a:pPr>
            <a:r>
              <a:rPr lang="en-GB" dirty="0"/>
              <a:t>                                                            2”</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4769408"/>
            <a:ext cx="16891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470" y="5109573"/>
            <a:ext cx="10175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3406571"/>
            <a:ext cx="1296144" cy="76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0072" y="4171508"/>
            <a:ext cx="449064" cy="75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13846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latin typeface="SassoonPrimaryInfant" pitchFamily="2" charset="0"/>
              </a:rPr>
              <a:t>Subtraction using practical resources</a:t>
            </a:r>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781" t="14988" r="18210" b="7558"/>
          <a:stretch/>
        </p:blipFill>
        <p:spPr bwMode="auto">
          <a:xfrm>
            <a:off x="1187624" y="1431025"/>
            <a:ext cx="6310420" cy="5312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43644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SassoonPrimaryInfant" pitchFamily="2" charset="0"/>
              </a:rPr>
              <a:t>Multiplication and Division</a:t>
            </a:r>
          </a:p>
        </p:txBody>
      </p:sp>
      <p:sp>
        <p:nvSpPr>
          <p:cNvPr id="4" name="Content Placeholder 2"/>
          <p:cNvSpPr>
            <a:spLocks noGrp="1"/>
          </p:cNvSpPr>
          <p:nvPr>
            <p:ph idx="1"/>
          </p:nvPr>
        </p:nvSpPr>
        <p:spPr>
          <a:xfrm>
            <a:off x="457200" y="1600200"/>
            <a:ext cx="8363272" cy="4525963"/>
          </a:xfrm>
        </p:spPr>
        <p:txBody>
          <a:bodyPr/>
          <a:lstStyle/>
          <a:p>
            <a:pPr marL="0" indent="0">
              <a:buNone/>
            </a:pPr>
            <a:r>
              <a:rPr lang="en-GB" sz="2400" dirty="0">
                <a:latin typeface="SassoonPrimaryInfant" pitchFamily="2" charset="0"/>
              </a:rPr>
              <a:t>In Year </a:t>
            </a:r>
            <a:r>
              <a:rPr lang="en-GB" sz="2400" dirty="0" smtClean="0">
                <a:latin typeface="SassoonPrimaryInfant" pitchFamily="2" charset="0"/>
              </a:rPr>
              <a:t>One, </a:t>
            </a:r>
            <a:r>
              <a:rPr lang="en-GB" sz="2400" dirty="0">
                <a:latin typeface="SassoonPrimaryInfant" pitchFamily="2" charset="0"/>
              </a:rPr>
              <a:t>children will begin to </a:t>
            </a:r>
            <a:r>
              <a:rPr lang="en-GB" sz="2400" dirty="0" smtClean="0">
                <a:latin typeface="SassoonPrimaryInfant" pitchFamily="2" charset="0"/>
              </a:rPr>
              <a:t>understand multiplication </a:t>
            </a:r>
            <a:r>
              <a:rPr lang="en-GB" sz="2400" dirty="0">
                <a:latin typeface="SassoonPrimaryInfant" pitchFamily="2" charset="0"/>
              </a:rPr>
              <a:t>by using a variety of objects to make sets and groups of objects.  They solve multiplication problems using practical equipment and jottings.  </a:t>
            </a:r>
          </a:p>
          <a:p>
            <a:pPr marL="0" indent="0">
              <a:buNone/>
            </a:pPr>
            <a:endParaRPr lang="en-GB" dirty="0"/>
          </a:p>
          <a:p>
            <a:pPr marL="0" indent="0">
              <a:buNone/>
            </a:pPr>
            <a:endParaRPr lang="en-GB" dirty="0"/>
          </a:p>
        </p:txBody>
      </p:sp>
      <p:pic>
        <p:nvPicPr>
          <p:cNvPr id="5" name="Picture 4" descr="calculation policy NOVEMBER.docx - Microsoft Word"/>
          <p:cNvPicPr>
            <a:picLocks noChangeAspect="1"/>
          </p:cNvPicPr>
          <p:nvPr/>
        </p:nvPicPr>
        <p:blipFill rotWithShape="1">
          <a:blip r:embed="rId3">
            <a:extLst>
              <a:ext uri="{28A0092B-C50C-407E-A947-70E740481C1C}">
                <a14:useLocalDpi xmlns:a14="http://schemas.microsoft.com/office/drawing/2010/main" val="0"/>
              </a:ext>
            </a:extLst>
          </a:blip>
          <a:srcRect l="42274" t="33254" r="20151" b="40853"/>
          <a:stretch/>
        </p:blipFill>
        <p:spPr>
          <a:xfrm>
            <a:off x="522750" y="3212976"/>
            <a:ext cx="7958450" cy="2952328"/>
          </a:xfrm>
          <a:prstGeom prst="rect">
            <a:avLst/>
          </a:prstGeom>
        </p:spPr>
      </p:pic>
      <p:cxnSp>
        <p:nvCxnSpPr>
          <p:cNvPr id="7" name="Straight Connector 6"/>
          <p:cNvCxnSpPr/>
          <p:nvPr/>
        </p:nvCxnSpPr>
        <p:spPr>
          <a:xfrm>
            <a:off x="522750" y="3717032"/>
            <a:ext cx="664874"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9844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943"/>
            <a:ext cx="8229600" cy="1143000"/>
          </a:xfrm>
        </p:spPr>
        <p:txBody>
          <a:bodyPr/>
          <a:lstStyle/>
          <a:p>
            <a:r>
              <a:rPr lang="en-GB" b="1" u="sng" dirty="0">
                <a:latin typeface="SassoonPrimaryInfant" pitchFamily="2" charset="0"/>
              </a:rPr>
              <a:t>Arrays</a:t>
            </a:r>
          </a:p>
        </p:txBody>
      </p:sp>
      <p:pic>
        <p:nvPicPr>
          <p:cNvPr id="4" name="Content Placeholder 3" descr="calculation policy NOVEMBER.docx - Microsoft Word"/>
          <p:cNvPicPr>
            <a:picLocks noGrp="1" noChangeAspect="1"/>
          </p:cNvPicPr>
          <p:nvPr>
            <p:ph idx="1"/>
          </p:nvPr>
        </p:nvPicPr>
        <p:blipFill rotWithShape="1">
          <a:blip r:embed="rId3">
            <a:extLst>
              <a:ext uri="{28A0092B-C50C-407E-A947-70E740481C1C}">
                <a14:useLocalDpi xmlns:a14="http://schemas.microsoft.com/office/drawing/2010/main" val="0"/>
              </a:ext>
            </a:extLst>
          </a:blip>
          <a:srcRect l="42559" t="28787" r="20335" b="28142"/>
          <a:stretch/>
        </p:blipFill>
        <p:spPr>
          <a:xfrm>
            <a:off x="1403647" y="1588494"/>
            <a:ext cx="6624737" cy="4139720"/>
          </a:xfrm>
        </p:spPr>
      </p:pic>
    </p:spTree>
    <p:extLst>
      <p:ext uri="{BB962C8B-B14F-4D97-AF65-F5344CB8AC3E}">
        <p14:creationId xmlns:p14="http://schemas.microsoft.com/office/powerpoint/2010/main" val="12129071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SassoonPrimaryInfant" pitchFamily="2" charset="0"/>
              </a:rPr>
              <a:t>Counting in 2’s, 5’s and 10’s</a:t>
            </a:r>
          </a:p>
        </p:txBody>
      </p:sp>
      <p:pic>
        <p:nvPicPr>
          <p:cNvPr id="4098" name="Picture 2"/>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1852" t="29238" r="10102"/>
          <a:stretch/>
        </p:blipFill>
        <p:spPr bwMode="auto">
          <a:xfrm>
            <a:off x="683568" y="1916832"/>
            <a:ext cx="4795695" cy="1807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r="65614" b="50000"/>
          <a:stretch/>
        </p:blipFill>
        <p:spPr bwMode="auto">
          <a:xfrm>
            <a:off x="1115616" y="4005064"/>
            <a:ext cx="1708582" cy="1439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971600" y="5703021"/>
            <a:ext cx="2448272" cy="369332"/>
          </a:xfrm>
          <a:prstGeom prst="rect">
            <a:avLst/>
          </a:prstGeom>
          <a:noFill/>
        </p:spPr>
        <p:txBody>
          <a:bodyPr wrap="square" rtlCol="0">
            <a:spAutoFit/>
          </a:bodyPr>
          <a:lstStyle/>
          <a:p>
            <a:r>
              <a:rPr lang="en-GB" dirty="0"/>
              <a:t>“five, ten……</a:t>
            </a: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4005064"/>
            <a:ext cx="4097398" cy="17072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5393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2698" y="605689"/>
            <a:ext cx="8229600" cy="5865515"/>
          </a:xfrm>
        </p:spPr>
        <p:txBody>
          <a:bodyPr/>
          <a:lstStyle/>
          <a:p>
            <a:pPr marL="0" indent="0">
              <a:buNone/>
            </a:pPr>
            <a:r>
              <a:rPr lang="en-GB" dirty="0">
                <a:latin typeface="SassoonPrimaryInfant" pitchFamily="2" charset="0"/>
              </a:rPr>
              <a:t>Children should understand and be able to calculate multiplication as repeated addition, supported by the use of practical apparatus such as counters or cubes. </a:t>
            </a:r>
          </a:p>
          <a:p>
            <a:pPr marL="0" indent="0">
              <a:buNone/>
            </a:pPr>
            <a:r>
              <a:rPr lang="en-GB" dirty="0">
                <a:latin typeface="SassoonPrimaryInfant" pitchFamily="2" charset="0"/>
              </a:rPr>
              <a:t>e.g. 5 x 3 can be shown as five groups of three with counters, either grouped in a random pattern, as below:</a:t>
            </a:r>
          </a:p>
          <a:p>
            <a:pPr marL="0" indent="0">
              <a:buNone/>
            </a:pPr>
            <a:endParaRPr lang="en-GB" dirty="0"/>
          </a:p>
        </p:txBody>
      </p:sp>
      <p:pic>
        <p:nvPicPr>
          <p:cNvPr id="4" name="Picture 3" descr="calculation policy NOVEMBER.docx - Microsoft Word"/>
          <p:cNvPicPr>
            <a:picLocks noChangeAspect="1"/>
          </p:cNvPicPr>
          <p:nvPr/>
        </p:nvPicPr>
        <p:blipFill rotWithShape="1">
          <a:blip r:embed="rId3">
            <a:extLst>
              <a:ext uri="{28A0092B-C50C-407E-A947-70E740481C1C}">
                <a14:useLocalDpi xmlns:a14="http://schemas.microsoft.com/office/drawing/2010/main" val="0"/>
              </a:ext>
            </a:extLst>
          </a:blip>
          <a:srcRect l="42542" t="55488" r="19999" b="14679"/>
          <a:stretch/>
        </p:blipFill>
        <p:spPr>
          <a:xfrm>
            <a:off x="1474845" y="4103828"/>
            <a:ext cx="6423684" cy="2754172"/>
          </a:xfrm>
          <a:prstGeom prst="rect">
            <a:avLst/>
          </a:prstGeom>
        </p:spPr>
      </p:pic>
      <p:sp>
        <p:nvSpPr>
          <p:cNvPr id="5" name="Title 1"/>
          <p:cNvSpPr>
            <a:spLocks noGrp="1"/>
          </p:cNvSpPr>
          <p:nvPr>
            <p:ph type="title"/>
          </p:nvPr>
        </p:nvSpPr>
        <p:spPr>
          <a:xfrm>
            <a:off x="395536" y="-243408"/>
            <a:ext cx="8229600" cy="1143000"/>
          </a:xfrm>
        </p:spPr>
        <p:txBody>
          <a:bodyPr/>
          <a:lstStyle/>
          <a:p>
            <a:r>
              <a:rPr lang="en-GB" b="1" u="sng" dirty="0">
                <a:latin typeface="SassoonPrimaryInfant" pitchFamily="2" charset="0"/>
              </a:rPr>
              <a:t>Multiplication and Division</a:t>
            </a:r>
          </a:p>
        </p:txBody>
      </p:sp>
    </p:spTree>
    <p:extLst>
      <p:ext uri="{BB962C8B-B14F-4D97-AF65-F5344CB8AC3E}">
        <p14:creationId xmlns:p14="http://schemas.microsoft.com/office/powerpoint/2010/main" val="6683149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alculation policy NOVEMBER.docx - Microsoft Word"/>
          <p:cNvPicPr>
            <a:picLocks noGrp="1" noChangeAspect="1"/>
          </p:cNvPicPr>
          <p:nvPr>
            <p:ph idx="1"/>
          </p:nvPr>
        </p:nvPicPr>
        <p:blipFill rotWithShape="1">
          <a:blip r:embed="rId3">
            <a:extLst>
              <a:ext uri="{28A0092B-C50C-407E-A947-70E740481C1C}">
                <a14:useLocalDpi xmlns:a14="http://schemas.microsoft.com/office/drawing/2010/main" val="0"/>
              </a:ext>
            </a:extLst>
          </a:blip>
          <a:srcRect l="42567" t="28204" r="20033" b="9253"/>
          <a:stretch/>
        </p:blipFill>
        <p:spPr>
          <a:xfrm>
            <a:off x="1475656" y="768219"/>
            <a:ext cx="6701965" cy="6033710"/>
          </a:xfrm>
        </p:spPr>
      </p:pic>
      <p:sp>
        <p:nvSpPr>
          <p:cNvPr id="5" name="Title 1"/>
          <p:cNvSpPr>
            <a:spLocks noGrp="1"/>
          </p:cNvSpPr>
          <p:nvPr>
            <p:ph type="title"/>
          </p:nvPr>
        </p:nvSpPr>
        <p:spPr>
          <a:xfrm>
            <a:off x="611560" y="-78060"/>
            <a:ext cx="8229600" cy="1143000"/>
          </a:xfrm>
        </p:spPr>
        <p:txBody>
          <a:bodyPr/>
          <a:lstStyle/>
          <a:p>
            <a:r>
              <a:rPr lang="en-GB" b="1" u="sng" dirty="0">
                <a:latin typeface="SassoonPrimaryInfant" pitchFamily="2" charset="0"/>
              </a:rPr>
              <a:t>Multiplication and Division</a:t>
            </a:r>
          </a:p>
        </p:txBody>
      </p:sp>
    </p:spTree>
    <p:extLst>
      <p:ext uri="{BB962C8B-B14F-4D97-AF65-F5344CB8AC3E}">
        <p14:creationId xmlns:p14="http://schemas.microsoft.com/office/powerpoint/2010/main" val="1427130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alculation policy NOVEMBER.docx - Microsoft Word"/>
          <p:cNvPicPr>
            <a:picLocks noGrp="1" noChangeAspect="1"/>
          </p:cNvPicPr>
          <p:nvPr>
            <p:ph idx="1"/>
          </p:nvPr>
        </p:nvPicPr>
        <p:blipFill rotWithShape="1">
          <a:blip r:embed="rId3">
            <a:extLst>
              <a:ext uri="{28A0092B-C50C-407E-A947-70E740481C1C}">
                <a14:useLocalDpi xmlns:a14="http://schemas.microsoft.com/office/drawing/2010/main" val="0"/>
              </a:ext>
            </a:extLst>
          </a:blip>
          <a:srcRect l="42607" t="29098" r="19865" b="19304"/>
          <a:stretch/>
        </p:blipFill>
        <p:spPr>
          <a:xfrm>
            <a:off x="717104" y="548680"/>
            <a:ext cx="7862682" cy="5819846"/>
          </a:xfrm>
        </p:spPr>
      </p:pic>
      <p:sp>
        <p:nvSpPr>
          <p:cNvPr id="5" name="Title 1"/>
          <p:cNvSpPr>
            <a:spLocks noGrp="1"/>
          </p:cNvSpPr>
          <p:nvPr>
            <p:ph type="title"/>
          </p:nvPr>
        </p:nvSpPr>
        <p:spPr>
          <a:xfrm>
            <a:off x="412304" y="-150068"/>
            <a:ext cx="8229600" cy="1143000"/>
          </a:xfrm>
        </p:spPr>
        <p:txBody>
          <a:bodyPr/>
          <a:lstStyle/>
          <a:p>
            <a:r>
              <a:rPr lang="en-GB" b="1" u="sng" dirty="0">
                <a:latin typeface="SassoonPrimaryInfant" pitchFamily="2" charset="0"/>
              </a:rPr>
              <a:t>Multiplication and Division</a:t>
            </a:r>
          </a:p>
        </p:txBody>
      </p:sp>
    </p:spTree>
    <p:extLst>
      <p:ext uri="{BB962C8B-B14F-4D97-AF65-F5344CB8AC3E}">
        <p14:creationId xmlns:p14="http://schemas.microsoft.com/office/powerpoint/2010/main" val="5454091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762249"/>
            <a:ext cx="8229600" cy="5721499"/>
          </a:xfrm>
        </p:spPr>
        <p:txBody>
          <a:bodyPr>
            <a:normAutofit fontScale="92500" lnSpcReduction="20000"/>
          </a:bodyPr>
          <a:lstStyle/>
          <a:p>
            <a:pPr marL="0" indent="0">
              <a:buNone/>
            </a:pPr>
            <a:r>
              <a:rPr lang="en-GB" dirty="0">
                <a:latin typeface="SassoonPrimaryInfant" pitchFamily="2" charset="0"/>
              </a:rPr>
              <a:t>Children should be introduced to the concept of simple remainders in their calculations at this practical stage, being able to identify that the groups are not equal and should refer to the remainder as ‘… left over’.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latin typeface="SassoonPrimaryInfant" pitchFamily="2" charset="0"/>
              </a:rPr>
              <a:t>“Three each and one left over”</a:t>
            </a:r>
          </a:p>
          <a:p>
            <a:pPr marL="0" indent="0">
              <a:buNone/>
            </a:pPr>
            <a:r>
              <a:rPr lang="en-GB" dirty="0"/>
              <a:t> </a:t>
            </a:r>
          </a:p>
          <a:p>
            <a:pPr marL="0" indent="0">
              <a:buNone/>
            </a:pPr>
            <a:endParaRPr lang="en-GB" dirty="0"/>
          </a:p>
          <a:p>
            <a:pPr marL="0" indent="0">
              <a:buNone/>
            </a:pPr>
            <a:endParaRPr lang="en-GB" dirty="0"/>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7480" t="35493" r="8095" b="37749"/>
          <a:stretch/>
        </p:blipFill>
        <p:spPr>
          <a:xfrm>
            <a:off x="1259632" y="2708920"/>
            <a:ext cx="5688632" cy="2548239"/>
          </a:xfrm>
          <a:prstGeom prst="rect">
            <a:avLst/>
          </a:prstGeom>
        </p:spPr>
      </p:pic>
      <p:sp>
        <p:nvSpPr>
          <p:cNvPr id="6" name="Title 1"/>
          <p:cNvSpPr>
            <a:spLocks noGrp="1"/>
          </p:cNvSpPr>
          <p:nvPr>
            <p:ph type="title"/>
          </p:nvPr>
        </p:nvSpPr>
        <p:spPr>
          <a:xfrm>
            <a:off x="467544" y="-99392"/>
            <a:ext cx="8229600" cy="1143000"/>
          </a:xfrm>
        </p:spPr>
        <p:txBody>
          <a:bodyPr/>
          <a:lstStyle/>
          <a:p>
            <a:r>
              <a:rPr lang="en-GB" b="1" u="sng" dirty="0">
                <a:latin typeface="SassoonPrimaryInfant" pitchFamily="2" charset="0"/>
              </a:rPr>
              <a:t>Multiplication and Division</a:t>
            </a:r>
          </a:p>
        </p:txBody>
      </p:sp>
    </p:spTree>
    <p:extLst>
      <p:ext uri="{BB962C8B-B14F-4D97-AF65-F5344CB8AC3E}">
        <p14:creationId xmlns:p14="http://schemas.microsoft.com/office/powerpoint/2010/main" val="14593947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212" y="1412776"/>
            <a:ext cx="8229600" cy="1143000"/>
          </a:xfrm>
        </p:spPr>
        <p:txBody>
          <a:bodyPr>
            <a:noAutofit/>
          </a:bodyPr>
          <a:lstStyle/>
          <a:p>
            <a:r>
              <a:rPr lang="en-GB" sz="3200" dirty="0">
                <a:latin typeface="SassoonPrimaryInfant" pitchFamily="2" charset="0"/>
              </a:rPr>
              <a:t>Straws, bead strings and number lines are also good resources for helping children to develop their conceptual understanding of division:</a:t>
            </a:r>
          </a:p>
        </p:txBody>
      </p:sp>
      <p:pic>
        <p:nvPicPr>
          <p:cNvPr id="1024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75656" y="2924944"/>
            <a:ext cx="5790925" cy="1782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27409"/>
          <a:stretch/>
        </p:blipFill>
        <p:spPr bwMode="auto">
          <a:xfrm>
            <a:off x="1331640" y="4707197"/>
            <a:ext cx="6840760" cy="1996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a:latin typeface="SassoonPrimaryInfant" pitchFamily="2" charset="0"/>
              </a:rPr>
              <a:t>Multiplication and Division</a:t>
            </a:r>
            <a:endParaRPr lang="en-GB" b="1" u="sng" dirty="0">
              <a:latin typeface="SassoonPrimaryInfant" pitchFamily="2" charset="0"/>
            </a:endParaRPr>
          </a:p>
        </p:txBody>
      </p:sp>
    </p:spTree>
    <p:extLst>
      <p:ext uri="{BB962C8B-B14F-4D97-AF65-F5344CB8AC3E}">
        <p14:creationId xmlns:p14="http://schemas.microsoft.com/office/powerpoint/2010/main" val="36231480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569371"/>
          </a:xfrm>
        </p:spPr>
        <p:txBody>
          <a:bodyPr/>
          <a:lstStyle/>
          <a:p>
            <a:pPr marL="0" indent="0">
              <a:buNone/>
            </a:pPr>
            <a:r>
              <a:rPr lang="en-GB" sz="2400" dirty="0">
                <a:latin typeface="SassoonPrimaryInfant" pitchFamily="2" charset="0"/>
              </a:rPr>
              <a:t>Children consolidate rapid recall of number bonds for numbers up to ten, including recall of doubles. They apply their knowledge of pairs of numbers that make ten to help them to identify pairs of numbers to make twenty.</a:t>
            </a:r>
          </a:p>
          <a:p>
            <a:pPr marL="0" indent="0">
              <a:buNone/>
            </a:pPr>
            <a:r>
              <a:rPr lang="en-GB" sz="2400" dirty="0">
                <a:latin typeface="SassoonPrimaryInfant" pitchFamily="2" charset="0"/>
              </a:rPr>
              <a:t>9 + 1 = 10      19 + 1 = 20</a:t>
            </a:r>
          </a:p>
          <a:p>
            <a:pPr marL="0" indent="0">
              <a:buNone/>
            </a:pPr>
            <a:endParaRPr lang="en-GB" dirty="0"/>
          </a:p>
          <a:p>
            <a:pPr marL="0" indent="0">
              <a:buNone/>
            </a:pPr>
            <a:endParaRPr lang="en-GB" dirty="0"/>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077072"/>
            <a:ext cx="2448272" cy="184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a:spLocks noGrp="1"/>
          </p:cNvSpPr>
          <p:nvPr>
            <p:ph type="title"/>
          </p:nvPr>
        </p:nvSpPr>
        <p:spPr>
          <a:xfrm>
            <a:off x="457200" y="224943"/>
            <a:ext cx="8229600" cy="1143000"/>
          </a:xfrm>
        </p:spPr>
        <p:txBody>
          <a:bodyPr>
            <a:normAutofit/>
          </a:bodyPr>
          <a:lstStyle/>
          <a:p>
            <a:r>
              <a:rPr lang="en-GB" b="1" u="sng" dirty="0">
                <a:latin typeface="SassoonPrimaryInfant" pitchFamily="2" charset="0"/>
              </a:rPr>
              <a:t>Numicon</a:t>
            </a:r>
          </a:p>
        </p:txBody>
      </p:sp>
    </p:spTree>
    <p:extLst>
      <p:ext uri="{BB962C8B-B14F-4D97-AF65-F5344CB8AC3E}">
        <p14:creationId xmlns:p14="http://schemas.microsoft.com/office/powerpoint/2010/main" val="1058451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latin typeface="SassoonPrimaryInfant" pitchFamily="2" charset="0"/>
              </a:rPr>
              <a:t>Solving number sentences with missing numbers</a:t>
            </a:r>
          </a:p>
        </p:txBody>
      </p:sp>
      <p:sp>
        <p:nvSpPr>
          <p:cNvPr id="4" name="Content Placeholder 3"/>
          <p:cNvSpPr>
            <a:spLocks noGrp="1"/>
          </p:cNvSpPr>
          <p:nvPr>
            <p:ph idx="1"/>
          </p:nvPr>
        </p:nvSpPr>
        <p:spPr/>
        <p:txBody>
          <a:bodyPr/>
          <a:lstStyle/>
          <a:p>
            <a:pPr marL="0" indent="0">
              <a:buNone/>
            </a:pPr>
            <a:r>
              <a:rPr lang="en-GB" dirty="0"/>
              <a:t>8 - ? = 6                                           10 - ? = 6</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513087"/>
            <a:ext cx="2376264" cy="2105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2636912"/>
            <a:ext cx="1163687" cy="278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1942" y="3068960"/>
            <a:ext cx="2364705" cy="2613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02787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latin typeface="SassoonPrimaryInfant" pitchFamily="2" charset="0"/>
              </a:rPr>
              <a:t>Developing Understanding of Place Value – which resources?</a:t>
            </a:r>
          </a:p>
        </p:txBody>
      </p:sp>
      <p:sp>
        <p:nvSpPr>
          <p:cNvPr id="3" name="Content Placeholder 2"/>
          <p:cNvSpPr>
            <a:spLocks noGrp="1"/>
          </p:cNvSpPr>
          <p:nvPr>
            <p:ph sz="half" idx="2"/>
          </p:nvPr>
        </p:nvSpPr>
        <p:spPr>
          <a:xfrm>
            <a:off x="463674" y="2132856"/>
            <a:ext cx="4040188" cy="3951288"/>
          </a:xfrm>
        </p:spPr>
        <p:txBody>
          <a:bodyPr/>
          <a:lstStyle/>
          <a:p>
            <a:pPr marL="0" indent="0">
              <a:buNone/>
            </a:pPr>
            <a:endParaRPr lang="en-GB" dirty="0"/>
          </a:p>
          <a:p>
            <a:pPr marL="0" indent="0">
              <a:buNone/>
            </a:pPr>
            <a:endParaRPr lang="en-GB" dirty="0"/>
          </a:p>
          <a:p>
            <a:pPr marL="0" indent="0">
              <a:buNone/>
            </a:pPr>
            <a:r>
              <a:rPr lang="en-GB" dirty="0">
                <a:latin typeface="SassoonPrimaryInfant" pitchFamily="2" charset="0"/>
              </a:rPr>
              <a:t>Bundles of 10 help children to appreciate place value and understand which digit will change if they increase a number by one or ten.</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2826" y="1835588"/>
            <a:ext cx="1641884" cy="1234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5085184"/>
            <a:ext cx="1728192" cy="1293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Image result for unifix"/>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20072" y="1623760"/>
            <a:ext cx="2304256" cy="2304256"/>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sz="half" idx="2"/>
          </p:nvPr>
        </p:nvSpPr>
        <p:spPr>
          <a:xfrm>
            <a:off x="4572000" y="3966540"/>
            <a:ext cx="3600400" cy="2237288"/>
          </a:xfrm>
        </p:spPr>
        <p:txBody>
          <a:bodyPr>
            <a:normAutofit/>
          </a:bodyPr>
          <a:lstStyle/>
          <a:p>
            <a:pPr marL="0" indent="0">
              <a:buNone/>
            </a:pPr>
            <a:r>
              <a:rPr lang="en-GB" dirty="0">
                <a:latin typeface="SassoonPrimaryInfant" pitchFamily="2" charset="0"/>
              </a:rPr>
              <a:t>Multilink and Unifix are also used to show the value of different numbers.</a:t>
            </a:r>
          </a:p>
          <a:p>
            <a:pPr marL="0" indent="0">
              <a:buNone/>
            </a:pPr>
            <a:endParaRPr lang="en-GB" dirty="0"/>
          </a:p>
        </p:txBody>
      </p:sp>
    </p:spTree>
    <p:extLst>
      <p:ext uri="{BB962C8B-B14F-4D97-AF65-F5344CB8AC3E}">
        <p14:creationId xmlns:p14="http://schemas.microsoft.com/office/powerpoint/2010/main" val="1152913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4525963"/>
          </a:xfrm>
        </p:spPr>
        <p:txBody>
          <a:bodyPr/>
          <a:lstStyle/>
          <a:p>
            <a:pPr marL="0" indent="0">
              <a:buNone/>
            </a:pPr>
            <a:r>
              <a:rPr lang="en-GB" dirty="0">
                <a:latin typeface="SassoonPrimaryInfant" pitchFamily="2" charset="0"/>
              </a:rPr>
              <a:t>Over time these resources may be replaced with place value counters.</a:t>
            </a:r>
          </a:p>
          <a:p>
            <a:pPr marL="0" indent="0">
              <a:buNone/>
            </a:pPr>
            <a:endParaRPr lang="en-GB"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996952"/>
            <a:ext cx="3096344" cy="2371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6225" y="2943225"/>
            <a:ext cx="2141959" cy="2141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3429000"/>
            <a:ext cx="1964482" cy="1404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itle 1"/>
          <p:cNvSpPr>
            <a:spLocks noGrp="1"/>
          </p:cNvSpPr>
          <p:nvPr>
            <p:ph type="title"/>
          </p:nvPr>
        </p:nvSpPr>
        <p:spPr>
          <a:xfrm>
            <a:off x="457250" y="116632"/>
            <a:ext cx="8229600" cy="1143000"/>
          </a:xfrm>
        </p:spPr>
        <p:txBody>
          <a:bodyPr/>
          <a:lstStyle/>
          <a:p>
            <a:r>
              <a:rPr lang="en-GB" b="1" u="sng" dirty="0">
                <a:latin typeface="SassoonPrimaryInfant" pitchFamily="2" charset="0"/>
              </a:rPr>
              <a:t>Place Value Resources</a:t>
            </a:r>
          </a:p>
        </p:txBody>
      </p:sp>
    </p:spTree>
    <p:extLst>
      <p:ext uri="{BB962C8B-B14F-4D97-AF65-F5344CB8AC3E}">
        <p14:creationId xmlns:p14="http://schemas.microsoft.com/office/powerpoint/2010/main" val="3289416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bd7599d-a6e5-4e63-9b27-7e1b699fb570">
      <Terms xmlns="http://schemas.microsoft.com/office/infopath/2007/PartnerControls"/>
    </lcf76f155ced4ddcb4097134ff3c332f>
    <TaxCatchAll xmlns="7560403b-3a35-4778-9839-62d24c056de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2FEFFD411A55498AA6E9FAFCE18AF5" ma:contentTypeVersion="19" ma:contentTypeDescription="Create a new document." ma:contentTypeScope="" ma:versionID="5ac6f3188263e6edb7bad3706ed1ae93">
  <xsd:schema xmlns:xsd="http://www.w3.org/2001/XMLSchema" xmlns:xs="http://www.w3.org/2001/XMLSchema" xmlns:p="http://schemas.microsoft.com/office/2006/metadata/properties" xmlns:ns2="2bd7599d-a6e5-4e63-9b27-7e1b699fb570" xmlns:ns3="7560403b-3a35-4778-9839-62d24c056de7" targetNamespace="http://schemas.microsoft.com/office/2006/metadata/properties" ma:root="true" ma:fieldsID="1e01cf4afa5833c565a95fdcb993398b" ns2:_="" ns3:_="">
    <xsd:import namespace="2bd7599d-a6e5-4e63-9b27-7e1b699fb570"/>
    <xsd:import namespace="7560403b-3a35-4778-9839-62d24c056de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element ref="ns2:MediaLengthInSeconds"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d7599d-a6e5-4e63-9b27-7e1b699fb5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d8fe749-b79d-46b5-8630-5e0045957f1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560403b-3a35-4778-9839-62d24c056de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05f0698-adab-42cc-a126-b0a73ec1af27}" ma:internalName="TaxCatchAll" ma:showField="CatchAllData" ma:web="7560403b-3a35-4778-9839-62d24c056de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1016AE-662A-4472-8485-A3F88CAD07A6}">
  <ds:schemaRefs>
    <ds:schemaRef ds:uri="2bd7599d-a6e5-4e63-9b27-7e1b699fb570"/>
    <ds:schemaRef ds:uri="http://purl.org/dc/elements/1.1/"/>
    <ds:schemaRef ds:uri="http://schemas.microsoft.com/office/2006/documentManagement/types"/>
    <ds:schemaRef ds:uri="http://schemas.openxmlformats.org/package/2006/metadata/core-properties"/>
    <ds:schemaRef ds:uri="http://purl.org/dc/terms/"/>
    <ds:schemaRef ds:uri="7560403b-3a35-4778-9839-62d24c056de7"/>
    <ds:schemaRef ds:uri="http://purl.org/dc/dcmitype/"/>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0FF017DB-2F9F-47FA-920E-D52DD149247D}">
  <ds:schemaRefs>
    <ds:schemaRef ds:uri="http://schemas.microsoft.com/sharepoint/v3/contenttype/forms"/>
  </ds:schemaRefs>
</ds:datastoreItem>
</file>

<file path=customXml/itemProps3.xml><?xml version="1.0" encoding="utf-8"?>
<ds:datastoreItem xmlns:ds="http://schemas.openxmlformats.org/officeDocument/2006/customXml" ds:itemID="{8A7C5C29-8267-4413-84FE-38E8DBC2A4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d7599d-a6e5-4e63-9b27-7e1b699fb570"/>
    <ds:schemaRef ds:uri="7560403b-3a35-4778-9839-62d24c056d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647</TotalTime>
  <Words>1364</Words>
  <Application>Microsoft Office PowerPoint</Application>
  <PresentationFormat>On-screen Show (4:3)</PresentationFormat>
  <Paragraphs>103</Paragraphs>
  <Slides>24</Slides>
  <Notes>20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Arial</vt:lpstr>
      <vt:lpstr>Calibri</vt:lpstr>
      <vt:lpstr>SassoonPrimaryInfant</vt:lpstr>
      <vt:lpstr>Trebuchet MS</vt:lpstr>
      <vt:lpstr>Wingdings 3</vt:lpstr>
      <vt:lpstr>Office Theme</vt:lpstr>
      <vt:lpstr>Facet</vt:lpstr>
      <vt:lpstr>     Maths – Calculation in Key Stage 1 </vt:lpstr>
      <vt:lpstr>Aims</vt:lpstr>
      <vt:lpstr>The Calculation Policy</vt:lpstr>
      <vt:lpstr>PowerPoint Presentation</vt:lpstr>
      <vt:lpstr>PowerPoint Presentation</vt:lpstr>
      <vt:lpstr>PowerPoint Presentation</vt:lpstr>
      <vt:lpstr>Addition and Subtraction</vt:lpstr>
      <vt:lpstr>Addition and Subtraction</vt:lpstr>
      <vt:lpstr>Addition and Subtraction</vt:lpstr>
      <vt:lpstr>Addition and Subtraction</vt:lpstr>
      <vt:lpstr>Understanding the term “difference”</vt:lpstr>
      <vt:lpstr>Subtraction using practical resources</vt:lpstr>
      <vt:lpstr>Multiplication and Division</vt:lpstr>
      <vt:lpstr>Arrays</vt:lpstr>
      <vt:lpstr>Counting in 2’s, 5’s and 10’s</vt:lpstr>
      <vt:lpstr>Multiplication and Division</vt:lpstr>
      <vt:lpstr>Multiplication and Division</vt:lpstr>
      <vt:lpstr>Multiplication and Division</vt:lpstr>
      <vt:lpstr>Multiplication and Division</vt:lpstr>
      <vt:lpstr>Straws, bead strings and number lines are also good resources for helping children to develop their conceptual understanding of division:</vt:lpstr>
      <vt:lpstr>Numicon</vt:lpstr>
      <vt:lpstr>Solving number sentences with missing numbers</vt:lpstr>
      <vt:lpstr>Developing Understanding of Place Value – which resources?</vt:lpstr>
      <vt:lpstr>Place Value Resources</vt:lpstr>
    </vt:vector>
  </TitlesOfParts>
  <Company>Stamford Park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Stamford Park Infant School Calculation in Key Stage One</dc:title>
  <dc:creator>Teacher</dc:creator>
  <cp:lastModifiedBy>M Wharton</cp:lastModifiedBy>
  <cp:revision>59</cp:revision>
  <dcterms:created xsi:type="dcterms:W3CDTF">2016-09-13T14:17:35Z</dcterms:created>
  <dcterms:modified xsi:type="dcterms:W3CDTF">2026-01-27T21:35:51Z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0x010100142FEFFD411A55498AA6E9FAFCE18AF5</vt:lpwstr>
  </property>
  <property fmtid="{D5CDD505-2E9C-101B-9397-08002B2CF9AE}" pid="3" name="MediaServiceImageTags">
    <vt:lpwstr/>
  </property>
</Properties>
</file>