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58" r:id="rId7"/>
    <p:sldId id="259" r:id="rId8"/>
    <p:sldId id="260" r:id="rId9"/>
    <p:sldId id="261" r:id="rId10"/>
    <p:sldId id="269" r:id="rId11"/>
    <p:sldId id="276" r:id="rId12"/>
    <p:sldId id="270" r:id="rId13"/>
    <p:sldId id="271" r:id="rId14"/>
    <p:sldId id="272" r:id="rId15"/>
    <p:sldId id="275" r:id="rId16"/>
    <p:sldId id="273" r:id="rId17"/>
    <p:sldId id="274" r:id="rId18"/>
    <p:sldId id="263" r:id="rId19"/>
    <p:sldId id="262" r:id="rId20"/>
    <p:sldId id="264" r:id="rId21"/>
    <p:sldId id="265" r:id="rId22"/>
    <p:sldId id="266" r:id="rId23"/>
    <p:sldId id="267" r:id="rId24"/>
    <p:sldId id="268"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9" d="100"/>
          <a:sy n="69" d="100"/>
        </p:scale>
        <p:origin x="564"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7EDCD86-C3EC-42A5-98A0-79821FBB712A}" type="datetimeFigureOut">
              <a:rPr lang="en-GB" smtClean="0"/>
              <a:t>18/01/2023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CABFCBA-2E55-456E-A900-E3DA064366BD}" type="slidenum">
              <a:rPr lang="en-GB" smtClean="0"/>
              <a:t>‹#›</a:t>
            </a:fld>
            <a:endParaRPr lang="en-GB"/>
          </a:p>
        </p:txBody>
      </p:sp>
    </p:spTree>
    <p:extLst>
      <p:ext uri="{BB962C8B-B14F-4D97-AF65-F5344CB8AC3E}">
        <p14:creationId xmlns:p14="http://schemas.microsoft.com/office/powerpoint/2010/main" val="15912787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7EDCD86-C3EC-42A5-98A0-79821FBB712A}" type="datetimeFigureOut">
              <a:rPr lang="en-GB" smtClean="0"/>
              <a:t>18/01/2023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CABFCBA-2E55-456E-A900-E3DA064366BD}" type="slidenum">
              <a:rPr lang="en-GB" smtClean="0"/>
              <a:t>‹#›</a:t>
            </a:fld>
            <a:endParaRPr lang="en-GB"/>
          </a:p>
        </p:txBody>
      </p:sp>
    </p:spTree>
    <p:extLst>
      <p:ext uri="{BB962C8B-B14F-4D97-AF65-F5344CB8AC3E}">
        <p14:creationId xmlns:p14="http://schemas.microsoft.com/office/powerpoint/2010/main" val="28868069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7EDCD86-C3EC-42A5-98A0-79821FBB712A}" type="datetimeFigureOut">
              <a:rPr lang="en-GB" smtClean="0"/>
              <a:t>18/01/2023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CABFCBA-2E55-456E-A900-E3DA064366BD}" type="slidenum">
              <a:rPr lang="en-GB" smtClean="0"/>
              <a:t>‹#›</a:t>
            </a:fld>
            <a:endParaRPr lang="en-GB"/>
          </a:p>
        </p:txBody>
      </p:sp>
    </p:spTree>
    <p:extLst>
      <p:ext uri="{BB962C8B-B14F-4D97-AF65-F5344CB8AC3E}">
        <p14:creationId xmlns:p14="http://schemas.microsoft.com/office/powerpoint/2010/main" val="14088118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7EDCD86-C3EC-42A5-98A0-79821FBB712A}" type="datetimeFigureOut">
              <a:rPr lang="en-GB" smtClean="0"/>
              <a:t>18/01/2023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CABFCBA-2E55-456E-A900-E3DA064366BD}" type="slidenum">
              <a:rPr lang="en-GB" smtClean="0"/>
              <a:t>‹#›</a:t>
            </a:fld>
            <a:endParaRPr lang="en-GB"/>
          </a:p>
        </p:txBody>
      </p:sp>
    </p:spTree>
    <p:extLst>
      <p:ext uri="{BB962C8B-B14F-4D97-AF65-F5344CB8AC3E}">
        <p14:creationId xmlns:p14="http://schemas.microsoft.com/office/powerpoint/2010/main" val="4904769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7EDCD86-C3EC-42A5-98A0-79821FBB712A}" type="datetimeFigureOut">
              <a:rPr lang="en-GB" smtClean="0"/>
              <a:t>18/01/2023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CABFCBA-2E55-456E-A900-E3DA064366BD}" type="slidenum">
              <a:rPr lang="en-GB" smtClean="0"/>
              <a:t>‹#›</a:t>
            </a:fld>
            <a:endParaRPr lang="en-GB"/>
          </a:p>
        </p:txBody>
      </p:sp>
    </p:spTree>
    <p:extLst>
      <p:ext uri="{BB962C8B-B14F-4D97-AF65-F5344CB8AC3E}">
        <p14:creationId xmlns:p14="http://schemas.microsoft.com/office/powerpoint/2010/main" val="18840430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7EDCD86-C3EC-42A5-98A0-79821FBB712A}" type="datetimeFigureOut">
              <a:rPr lang="en-GB" smtClean="0"/>
              <a:t>18/01/2023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CABFCBA-2E55-456E-A900-E3DA064366BD}" type="slidenum">
              <a:rPr lang="en-GB" smtClean="0"/>
              <a:t>‹#›</a:t>
            </a:fld>
            <a:endParaRPr lang="en-GB"/>
          </a:p>
        </p:txBody>
      </p:sp>
    </p:spTree>
    <p:extLst>
      <p:ext uri="{BB962C8B-B14F-4D97-AF65-F5344CB8AC3E}">
        <p14:creationId xmlns:p14="http://schemas.microsoft.com/office/powerpoint/2010/main" val="39642125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7EDCD86-C3EC-42A5-98A0-79821FBB712A}" type="datetimeFigureOut">
              <a:rPr lang="en-GB" smtClean="0"/>
              <a:t>18/01/2023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CABFCBA-2E55-456E-A900-E3DA064366BD}" type="slidenum">
              <a:rPr lang="en-GB" smtClean="0"/>
              <a:t>‹#›</a:t>
            </a:fld>
            <a:endParaRPr lang="en-GB"/>
          </a:p>
        </p:txBody>
      </p:sp>
    </p:spTree>
    <p:extLst>
      <p:ext uri="{BB962C8B-B14F-4D97-AF65-F5344CB8AC3E}">
        <p14:creationId xmlns:p14="http://schemas.microsoft.com/office/powerpoint/2010/main" val="27257121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7EDCD86-C3EC-42A5-98A0-79821FBB712A}" type="datetimeFigureOut">
              <a:rPr lang="en-GB" smtClean="0"/>
              <a:t>18/01/2023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CABFCBA-2E55-456E-A900-E3DA064366BD}" type="slidenum">
              <a:rPr lang="en-GB" smtClean="0"/>
              <a:t>‹#›</a:t>
            </a:fld>
            <a:endParaRPr lang="en-GB"/>
          </a:p>
        </p:txBody>
      </p:sp>
    </p:spTree>
    <p:extLst>
      <p:ext uri="{BB962C8B-B14F-4D97-AF65-F5344CB8AC3E}">
        <p14:creationId xmlns:p14="http://schemas.microsoft.com/office/powerpoint/2010/main" val="2819312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7EDCD86-C3EC-42A5-98A0-79821FBB712A}" type="datetimeFigureOut">
              <a:rPr lang="en-GB" smtClean="0"/>
              <a:t>18/01/2023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CABFCBA-2E55-456E-A900-E3DA064366BD}" type="slidenum">
              <a:rPr lang="en-GB" smtClean="0"/>
              <a:t>‹#›</a:t>
            </a:fld>
            <a:endParaRPr lang="en-GB"/>
          </a:p>
        </p:txBody>
      </p:sp>
    </p:spTree>
    <p:extLst>
      <p:ext uri="{BB962C8B-B14F-4D97-AF65-F5344CB8AC3E}">
        <p14:creationId xmlns:p14="http://schemas.microsoft.com/office/powerpoint/2010/main" val="10368884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7EDCD86-C3EC-42A5-98A0-79821FBB712A}" type="datetimeFigureOut">
              <a:rPr lang="en-GB" smtClean="0"/>
              <a:t>18/01/2023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CABFCBA-2E55-456E-A900-E3DA064366BD}" type="slidenum">
              <a:rPr lang="en-GB" smtClean="0"/>
              <a:t>‹#›</a:t>
            </a:fld>
            <a:endParaRPr lang="en-GB"/>
          </a:p>
        </p:txBody>
      </p:sp>
    </p:spTree>
    <p:extLst>
      <p:ext uri="{BB962C8B-B14F-4D97-AF65-F5344CB8AC3E}">
        <p14:creationId xmlns:p14="http://schemas.microsoft.com/office/powerpoint/2010/main" val="29009248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7EDCD86-C3EC-42A5-98A0-79821FBB712A}" type="datetimeFigureOut">
              <a:rPr lang="en-GB" smtClean="0"/>
              <a:t>18/01/2023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CABFCBA-2E55-456E-A900-E3DA064366BD}" type="slidenum">
              <a:rPr lang="en-GB" smtClean="0"/>
              <a:t>‹#›</a:t>
            </a:fld>
            <a:endParaRPr lang="en-GB"/>
          </a:p>
        </p:txBody>
      </p:sp>
    </p:spTree>
    <p:extLst>
      <p:ext uri="{BB962C8B-B14F-4D97-AF65-F5344CB8AC3E}">
        <p14:creationId xmlns:p14="http://schemas.microsoft.com/office/powerpoint/2010/main" val="40639898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8700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7EDCD86-C3EC-42A5-98A0-79821FBB712A}" type="datetimeFigureOut">
              <a:rPr lang="en-GB" smtClean="0"/>
              <a:t>18/01/2023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ABFCBA-2E55-456E-A900-E3DA064366BD}" type="slidenum">
              <a:rPr lang="en-GB" smtClean="0"/>
              <a:t>‹#›</a:t>
            </a:fld>
            <a:endParaRPr lang="en-GB"/>
          </a:p>
        </p:txBody>
      </p:sp>
    </p:spTree>
    <p:extLst>
      <p:ext uri="{BB962C8B-B14F-4D97-AF65-F5344CB8AC3E}">
        <p14:creationId xmlns:p14="http://schemas.microsoft.com/office/powerpoint/2010/main" val="28002858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r>
              <a:rPr lang="en-GB" sz="8800" dirty="0" smtClean="0">
                <a:solidFill>
                  <a:srgbClr val="002060"/>
                </a:solidFill>
                <a:latin typeface="Twinkl Cursive Looped" panose="02000000000000000000" pitchFamily="2" charset="0"/>
              </a:rPr>
              <a:t>Zones </a:t>
            </a:r>
            <a:r>
              <a:rPr lang="en-GB" sz="8800" dirty="0">
                <a:solidFill>
                  <a:srgbClr val="002060"/>
                </a:solidFill>
                <a:latin typeface="Twinkl Cursive Looped" panose="02000000000000000000" pitchFamily="2" charset="0"/>
              </a:rPr>
              <a:t>o</a:t>
            </a:r>
            <a:r>
              <a:rPr lang="en-GB" sz="8800" dirty="0" smtClean="0">
                <a:solidFill>
                  <a:srgbClr val="002060"/>
                </a:solidFill>
                <a:latin typeface="Twinkl Cursive Looped" panose="02000000000000000000" pitchFamily="2" charset="0"/>
              </a:rPr>
              <a:t>f Regulation</a:t>
            </a:r>
            <a:endParaRPr lang="en-GB" sz="8800" dirty="0">
              <a:solidFill>
                <a:srgbClr val="002060"/>
              </a:solidFill>
              <a:latin typeface="Twinkl Cursive Looped" panose="02000000000000000000" pitchFamily="2" charset="0"/>
            </a:endParaRPr>
          </a:p>
        </p:txBody>
      </p:sp>
      <p:sp>
        <p:nvSpPr>
          <p:cNvPr id="3" name="Subtitle 2"/>
          <p:cNvSpPr>
            <a:spLocks noGrp="1"/>
          </p:cNvSpPr>
          <p:nvPr>
            <p:ph type="subTitle" idx="1"/>
          </p:nvPr>
        </p:nvSpPr>
        <p:spPr>
          <a:xfrm>
            <a:off x="1524000" y="3602038"/>
            <a:ext cx="9144000" cy="2142980"/>
          </a:xfrm>
        </p:spPr>
        <p:txBody>
          <a:bodyPr>
            <a:noAutofit/>
          </a:bodyPr>
          <a:lstStyle/>
          <a:p>
            <a:endParaRPr lang="en-GB" sz="3600" dirty="0">
              <a:solidFill>
                <a:srgbClr val="002060"/>
              </a:solidFill>
              <a:latin typeface="Twinkl Cursive Looped" panose="02000000000000000000" pitchFamily="2" charset="0"/>
            </a:endParaRPr>
          </a:p>
          <a:p>
            <a:r>
              <a:rPr lang="en-GB" sz="3600" dirty="0" smtClean="0">
                <a:solidFill>
                  <a:srgbClr val="002060"/>
                </a:solidFill>
                <a:latin typeface="Twinkl Cursive Looped" panose="02000000000000000000" pitchFamily="2" charset="0"/>
              </a:rPr>
              <a:t>Understanding and communicating our emotions</a:t>
            </a:r>
            <a:endParaRPr lang="en-GB" sz="3600" dirty="0">
              <a:solidFill>
                <a:srgbClr val="002060"/>
              </a:solidFill>
              <a:latin typeface="Twinkl Cursive Looped" panose="02000000000000000000" pitchFamily="2" charset="0"/>
            </a:endParaRPr>
          </a:p>
        </p:txBody>
      </p:sp>
    </p:spTree>
    <p:extLst>
      <p:ext uri="{BB962C8B-B14F-4D97-AF65-F5344CB8AC3E}">
        <p14:creationId xmlns:p14="http://schemas.microsoft.com/office/powerpoint/2010/main" val="265513360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dirty="0" smtClean="0">
                <a:solidFill>
                  <a:srgbClr val="002060"/>
                </a:solidFill>
                <a:latin typeface="Twinkl Cursive Looped" panose="02000000000000000000" pitchFamily="2" charset="0"/>
              </a:rPr>
              <a:t>Self regulation</a:t>
            </a:r>
            <a:endParaRPr lang="en-GB" sz="5400" dirty="0">
              <a:solidFill>
                <a:srgbClr val="002060"/>
              </a:solidFill>
              <a:latin typeface="Twinkl Cursive Looped" panose="02000000000000000000" pitchFamily="2" charset="0"/>
            </a:endParaRPr>
          </a:p>
        </p:txBody>
      </p:sp>
      <p:sp>
        <p:nvSpPr>
          <p:cNvPr id="3" name="Content Placeholder 2"/>
          <p:cNvSpPr>
            <a:spLocks noGrp="1"/>
          </p:cNvSpPr>
          <p:nvPr>
            <p:ph idx="1"/>
          </p:nvPr>
        </p:nvSpPr>
        <p:spPr/>
        <p:txBody>
          <a:bodyPr>
            <a:normAutofit/>
          </a:bodyPr>
          <a:lstStyle/>
          <a:p>
            <a:pPr marL="0" indent="0">
              <a:buNone/>
            </a:pPr>
            <a:r>
              <a:rPr lang="en-GB" sz="3600" dirty="0" smtClean="0">
                <a:solidFill>
                  <a:srgbClr val="002060"/>
                </a:solidFill>
                <a:latin typeface="Twinkl Cursive Looped" panose="02000000000000000000" pitchFamily="2" charset="0"/>
              </a:rPr>
              <a:t>What is self regulation?</a:t>
            </a:r>
          </a:p>
          <a:p>
            <a:pPr marL="0" indent="0">
              <a:buNone/>
            </a:pPr>
            <a:endParaRPr lang="en-GB" sz="3600" dirty="0">
              <a:solidFill>
                <a:srgbClr val="002060"/>
              </a:solidFill>
              <a:latin typeface="Twinkl Cursive Looped" panose="02000000000000000000" pitchFamily="2" charset="0"/>
            </a:endParaRPr>
          </a:p>
          <a:p>
            <a:pPr marL="0" indent="0">
              <a:buNone/>
            </a:pPr>
            <a:endParaRPr lang="en-GB" sz="3600" dirty="0">
              <a:solidFill>
                <a:srgbClr val="002060"/>
              </a:solidFill>
              <a:latin typeface="Twinkl Cursive Looped" panose="02000000000000000000" pitchFamily="2" charset="0"/>
            </a:endParaRPr>
          </a:p>
        </p:txBody>
      </p:sp>
      <p:sp>
        <p:nvSpPr>
          <p:cNvPr id="4" name="Rectangle 3"/>
          <p:cNvSpPr/>
          <p:nvPr/>
        </p:nvSpPr>
        <p:spPr>
          <a:xfrm>
            <a:off x="1265381" y="2819507"/>
            <a:ext cx="9661237" cy="1754326"/>
          </a:xfrm>
          <a:prstGeom prst="rect">
            <a:avLst/>
          </a:prstGeom>
          <a:solidFill>
            <a:schemeClr val="accent4">
              <a:lumMod val="40000"/>
              <a:lumOff val="60000"/>
            </a:schemeClr>
          </a:solidFill>
          <a:ln>
            <a:solidFill>
              <a:srgbClr val="FF0000"/>
            </a:solidFill>
          </a:ln>
        </p:spPr>
        <p:txBody>
          <a:bodyPr wrap="square">
            <a:spAutoFit/>
          </a:bodyPr>
          <a:lstStyle/>
          <a:p>
            <a:pPr algn="ctr"/>
            <a:r>
              <a:rPr lang="en-GB" sz="3600" dirty="0">
                <a:solidFill>
                  <a:srgbClr val="002060"/>
                </a:solidFill>
                <a:latin typeface="Twinkl Cursive Looped" panose="02000000000000000000" pitchFamily="2" charset="0"/>
              </a:rPr>
              <a:t>The ability to focus your attention, control your emotions and manage your thinking, behaviour and feelings. </a:t>
            </a:r>
          </a:p>
        </p:txBody>
      </p:sp>
    </p:spTree>
    <p:extLst>
      <p:ext uri="{BB962C8B-B14F-4D97-AF65-F5344CB8AC3E}">
        <p14:creationId xmlns:p14="http://schemas.microsoft.com/office/powerpoint/2010/main" val="3891233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dirty="0" smtClean="0">
                <a:solidFill>
                  <a:srgbClr val="002060"/>
                </a:solidFill>
                <a:latin typeface="Twinkl Cursive Looped" panose="02000000000000000000" pitchFamily="2" charset="0"/>
              </a:rPr>
              <a:t>Self regulation</a:t>
            </a:r>
            <a:endParaRPr lang="en-GB" sz="5400" dirty="0">
              <a:solidFill>
                <a:srgbClr val="002060"/>
              </a:solidFill>
              <a:latin typeface="Twinkl Cursive Looped" panose="02000000000000000000" pitchFamily="2" charset="0"/>
            </a:endParaRPr>
          </a:p>
        </p:txBody>
      </p:sp>
      <p:sp>
        <p:nvSpPr>
          <p:cNvPr id="3" name="Content Placeholder 2"/>
          <p:cNvSpPr>
            <a:spLocks noGrp="1"/>
          </p:cNvSpPr>
          <p:nvPr>
            <p:ph idx="1"/>
          </p:nvPr>
        </p:nvSpPr>
        <p:spPr/>
        <p:txBody>
          <a:bodyPr>
            <a:normAutofit/>
          </a:bodyPr>
          <a:lstStyle/>
          <a:p>
            <a:pPr marL="0" indent="0" algn="ctr">
              <a:buNone/>
            </a:pPr>
            <a:r>
              <a:rPr lang="en-GB" sz="3600" dirty="0" smtClean="0">
                <a:solidFill>
                  <a:srgbClr val="002060"/>
                </a:solidFill>
                <a:latin typeface="Twinkl Cursive Looped" panose="02000000000000000000" pitchFamily="2" charset="0"/>
              </a:rPr>
              <a:t>HOT</a:t>
            </a:r>
          </a:p>
          <a:p>
            <a:pPr marL="0" indent="0" algn="ctr">
              <a:buNone/>
            </a:pPr>
            <a:endParaRPr lang="en-GB" sz="3600" dirty="0" smtClean="0">
              <a:solidFill>
                <a:srgbClr val="002060"/>
              </a:solidFill>
              <a:latin typeface="Twinkl Cursive Looped" panose="02000000000000000000" pitchFamily="2" charset="0"/>
            </a:endParaRPr>
          </a:p>
          <a:p>
            <a:pPr marL="0" indent="0" algn="ctr">
              <a:buNone/>
            </a:pPr>
            <a:endParaRPr lang="en-GB" sz="3600" dirty="0">
              <a:solidFill>
                <a:srgbClr val="002060"/>
              </a:solidFill>
              <a:latin typeface="Twinkl Cursive Looped" panose="02000000000000000000" pitchFamily="2" charset="0"/>
            </a:endParaRPr>
          </a:p>
          <a:p>
            <a:pPr marL="0" indent="0" algn="ctr">
              <a:buNone/>
            </a:pPr>
            <a:endParaRPr lang="en-GB" sz="3600" dirty="0" smtClean="0">
              <a:solidFill>
                <a:srgbClr val="002060"/>
              </a:solidFill>
              <a:latin typeface="Twinkl Cursive Looped" panose="02000000000000000000" pitchFamily="2" charset="0"/>
            </a:endParaRPr>
          </a:p>
          <a:p>
            <a:pPr marL="0" indent="0" algn="ctr">
              <a:buNone/>
            </a:pPr>
            <a:endParaRPr lang="en-GB" sz="3600" dirty="0">
              <a:solidFill>
                <a:srgbClr val="002060"/>
              </a:solidFill>
              <a:latin typeface="Twinkl Cursive Looped" panose="02000000000000000000" pitchFamily="2" charset="0"/>
            </a:endParaRPr>
          </a:p>
          <a:p>
            <a:pPr marL="0" indent="0" algn="ctr">
              <a:buNone/>
            </a:pPr>
            <a:endParaRPr lang="en-GB" sz="3600" dirty="0">
              <a:solidFill>
                <a:srgbClr val="002060"/>
              </a:solidFill>
              <a:latin typeface="Twinkl Cursive Looped" panose="02000000000000000000" pitchFamily="2" charset="0"/>
            </a:endParaRPr>
          </a:p>
        </p:txBody>
      </p:sp>
      <p:sp>
        <p:nvSpPr>
          <p:cNvPr id="5" name="Cloud 4"/>
          <p:cNvSpPr/>
          <p:nvPr/>
        </p:nvSpPr>
        <p:spPr>
          <a:xfrm>
            <a:off x="4895273" y="1524434"/>
            <a:ext cx="2401454" cy="1218767"/>
          </a:xfrm>
          <a:prstGeom prst="cloud">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Cloud 5"/>
          <p:cNvSpPr/>
          <p:nvPr/>
        </p:nvSpPr>
        <p:spPr>
          <a:xfrm>
            <a:off x="7915564" y="3139992"/>
            <a:ext cx="2401454" cy="1218767"/>
          </a:xfrm>
          <a:prstGeom prst="cloud">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Cloud 6"/>
          <p:cNvSpPr/>
          <p:nvPr/>
        </p:nvSpPr>
        <p:spPr>
          <a:xfrm>
            <a:off x="1792427" y="3899179"/>
            <a:ext cx="2401454" cy="1218767"/>
          </a:xfrm>
          <a:prstGeom prst="cloud">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2204316" y="4216176"/>
            <a:ext cx="1577676" cy="584775"/>
          </a:xfrm>
          <a:prstGeom prst="rect">
            <a:avLst/>
          </a:prstGeom>
        </p:spPr>
        <p:txBody>
          <a:bodyPr wrap="none">
            <a:spAutoFit/>
          </a:bodyPr>
          <a:lstStyle/>
          <a:p>
            <a:r>
              <a:rPr lang="en-GB" sz="3200" dirty="0">
                <a:solidFill>
                  <a:srgbClr val="002060"/>
                </a:solidFill>
                <a:latin typeface="Twinkl Cursive Looped" panose="02000000000000000000" pitchFamily="2" charset="0"/>
              </a:rPr>
              <a:t>MUDDY</a:t>
            </a:r>
            <a:endParaRPr lang="en-GB" sz="3200" dirty="0"/>
          </a:p>
        </p:txBody>
      </p:sp>
      <p:sp>
        <p:nvSpPr>
          <p:cNvPr id="11" name="Rectangle 10"/>
          <p:cNvSpPr/>
          <p:nvPr/>
        </p:nvSpPr>
        <p:spPr>
          <a:xfrm>
            <a:off x="8513402" y="3456989"/>
            <a:ext cx="1205779" cy="584775"/>
          </a:xfrm>
          <a:prstGeom prst="rect">
            <a:avLst/>
          </a:prstGeom>
        </p:spPr>
        <p:txBody>
          <a:bodyPr wrap="none">
            <a:spAutoFit/>
          </a:bodyPr>
          <a:lstStyle/>
          <a:p>
            <a:pPr algn="ctr"/>
            <a:r>
              <a:rPr lang="en-GB" sz="3200" dirty="0">
                <a:solidFill>
                  <a:srgbClr val="002060"/>
                </a:solidFill>
                <a:latin typeface="Twinkl Cursive Looped" panose="02000000000000000000" pitchFamily="2" charset="0"/>
              </a:rPr>
              <a:t>COLD</a:t>
            </a:r>
          </a:p>
        </p:txBody>
      </p:sp>
    </p:spTree>
    <p:extLst>
      <p:ext uri="{BB962C8B-B14F-4D97-AF65-F5344CB8AC3E}">
        <p14:creationId xmlns:p14="http://schemas.microsoft.com/office/powerpoint/2010/main" val="382588577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dirty="0" smtClean="0">
                <a:solidFill>
                  <a:srgbClr val="002060"/>
                </a:solidFill>
                <a:latin typeface="Twinkl Cursive Looped" panose="02000000000000000000" pitchFamily="2" charset="0"/>
              </a:rPr>
              <a:t>Self regulation</a:t>
            </a:r>
            <a:endParaRPr lang="en-GB" sz="5400" dirty="0">
              <a:solidFill>
                <a:srgbClr val="002060"/>
              </a:solidFill>
              <a:latin typeface="Twinkl Cursive Looped" panose="02000000000000000000" pitchFamily="2" charset="0"/>
            </a:endParaRPr>
          </a:p>
        </p:txBody>
      </p:sp>
      <p:sp>
        <p:nvSpPr>
          <p:cNvPr id="3" name="Content Placeholder 2"/>
          <p:cNvSpPr>
            <a:spLocks noGrp="1"/>
          </p:cNvSpPr>
          <p:nvPr>
            <p:ph idx="1"/>
          </p:nvPr>
        </p:nvSpPr>
        <p:spPr/>
        <p:txBody>
          <a:bodyPr>
            <a:normAutofit/>
          </a:bodyPr>
          <a:lstStyle/>
          <a:p>
            <a:pPr marL="0" indent="0" algn="ctr">
              <a:buNone/>
            </a:pPr>
            <a:r>
              <a:rPr lang="en-GB" sz="3600" dirty="0" smtClean="0">
                <a:solidFill>
                  <a:srgbClr val="002060"/>
                </a:solidFill>
                <a:latin typeface="Twinkl Cursive Looped" panose="02000000000000000000" pitchFamily="2" charset="0"/>
              </a:rPr>
              <a:t>You can also regulate how you feel.</a:t>
            </a:r>
          </a:p>
          <a:p>
            <a:pPr marL="0" indent="0" algn="ctr">
              <a:buNone/>
            </a:pPr>
            <a:endParaRPr lang="en-GB" sz="3600" dirty="0" smtClean="0">
              <a:solidFill>
                <a:srgbClr val="002060"/>
              </a:solidFill>
              <a:latin typeface="Twinkl Cursive Looped" panose="02000000000000000000" pitchFamily="2" charset="0"/>
            </a:endParaRPr>
          </a:p>
          <a:p>
            <a:pPr marL="0" indent="0" algn="ctr">
              <a:buNone/>
            </a:pPr>
            <a:endParaRPr lang="en-GB" sz="3600" dirty="0">
              <a:solidFill>
                <a:srgbClr val="002060"/>
              </a:solidFill>
              <a:latin typeface="Twinkl Cursive Looped" panose="02000000000000000000" pitchFamily="2" charset="0"/>
            </a:endParaRPr>
          </a:p>
          <a:p>
            <a:pPr marL="0" indent="0" algn="ctr">
              <a:buNone/>
            </a:pPr>
            <a:endParaRPr lang="en-GB" sz="3600" dirty="0" smtClean="0">
              <a:solidFill>
                <a:srgbClr val="002060"/>
              </a:solidFill>
              <a:latin typeface="Twinkl Cursive Looped" panose="02000000000000000000" pitchFamily="2" charset="0"/>
            </a:endParaRPr>
          </a:p>
          <a:p>
            <a:pPr marL="0" indent="0" algn="ctr">
              <a:buNone/>
            </a:pPr>
            <a:endParaRPr lang="en-GB" sz="3600" dirty="0">
              <a:solidFill>
                <a:srgbClr val="002060"/>
              </a:solidFill>
              <a:latin typeface="Twinkl Cursive Looped" panose="02000000000000000000" pitchFamily="2" charset="0"/>
            </a:endParaRPr>
          </a:p>
          <a:p>
            <a:pPr marL="0" indent="0" algn="ctr">
              <a:buNone/>
            </a:pPr>
            <a:endParaRPr lang="en-GB" sz="3600" dirty="0">
              <a:solidFill>
                <a:srgbClr val="002060"/>
              </a:solidFill>
              <a:latin typeface="Twinkl Cursive Looped" panose="02000000000000000000" pitchFamily="2" charset="0"/>
            </a:endParaRPr>
          </a:p>
        </p:txBody>
      </p:sp>
      <p:pic>
        <p:nvPicPr>
          <p:cNvPr id="1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35688" r="2249"/>
          <a:stretch/>
        </p:blipFill>
        <p:spPr bwMode="auto">
          <a:xfrm>
            <a:off x="1883532" y="2575845"/>
            <a:ext cx="8424936" cy="38928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287586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dirty="0" smtClean="0">
                <a:solidFill>
                  <a:srgbClr val="002060"/>
                </a:solidFill>
                <a:latin typeface="Twinkl Cursive Looped" panose="02000000000000000000" pitchFamily="2" charset="0"/>
              </a:rPr>
              <a:t>Zones of regulation</a:t>
            </a:r>
            <a:endParaRPr lang="en-GB" sz="5400" dirty="0">
              <a:solidFill>
                <a:srgbClr val="002060"/>
              </a:solidFill>
              <a:latin typeface="Twinkl Cursive Looped" panose="02000000000000000000" pitchFamily="2" charset="0"/>
            </a:endParaRPr>
          </a:p>
        </p:txBody>
      </p:sp>
      <p:sp>
        <p:nvSpPr>
          <p:cNvPr id="3" name="Content Placeholder 2"/>
          <p:cNvSpPr>
            <a:spLocks noGrp="1"/>
          </p:cNvSpPr>
          <p:nvPr>
            <p:ph idx="1"/>
          </p:nvPr>
        </p:nvSpPr>
        <p:spPr/>
        <p:txBody>
          <a:bodyPr>
            <a:normAutofit/>
          </a:bodyPr>
          <a:lstStyle/>
          <a:p>
            <a:pPr marL="0" indent="0" algn="ctr">
              <a:buNone/>
            </a:pPr>
            <a:r>
              <a:rPr lang="en-GB" sz="3600" dirty="0" smtClean="0">
                <a:solidFill>
                  <a:srgbClr val="002060"/>
                </a:solidFill>
                <a:latin typeface="Twinkl Cursive Looped" panose="02000000000000000000" pitchFamily="2" charset="0"/>
              </a:rPr>
              <a:t>To do this, we need to check in with ourselves regularly and see how our brain and body is feeling.</a:t>
            </a:r>
          </a:p>
          <a:p>
            <a:pPr marL="0" indent="0" algn="ctr">
              <a:buNone/>
            </a:pPr>
            <a:endParaRPr lang="en-GB" sz="3600" dirty="0" smtClean="0">
              <a:solidFill>
                <a:srgbClr val="002060"/>
              </a:solidFill>
              <a:latin typeface="Twinkl Cursive Looped" panose="02000000000000000000" pitchFamily="2" charset="0"/>
            </a:endParaRPr>
          </a:p>
          <a:p>
            <a:pPr marL="0" indent="0" algn="ctr">
              <a:buNone/>
            </a:pPr>
            <a:endParaRPr lang="en-GB" sz="3600" dirty="0">
              <a:solidFill>
                <a:srgbClr val="002060"/>
              </a:solidFill>
              <a:latin typeface="Twinkl Cursive Looped" panose="02000000000000000000" pitchFamily="2" charset="0"/>
            </a:endParaRPr>
          </a:p>
          <a:p>
            <a:pPr marL="0" indent="0" algn="ctr">
              <a:buNone/>
            </a:pPr>
            <a:endParaRPr lang="en-GB" sz="3600" dirty="0" smtClean="0">
              <a:solidFill>
                <a:srgbClr val="002060"/>
              </a:solidFill>
              <a:latin typeface="Twinkl Cursive Looped" panose="02000000000000000000" pitchFamily="2" charset="0"/>
            </a:endParaRPr>
          </a:p>
          <a:p>
            <a:pPr marL="0" indent="0" algn="ctr">
              <a:buNone/>
            </a:pPr>
            <a:endParaRPr lang="en-GB" sz="3600" dirty="0">
              <a:solidFill>
                <a:srgbClr val="002060"/>
              </a:solidFill>
              <a:latin typeface="Twinkl Cursive Looped" panose="02000000000000000000" pitchFamily="2" charset="0"/>
            </a:endParaRPr>
          </a:p>
          <a:p>
            <a:pPr marL="0" indent="0" algn="ctr">
              <a:buNone/>
            </a:pPr>
            <a:endParaRPr lang="en-GB" sz="3600" dirty="0">
              <a:solidFill>
                <a:srgbClr val="002060"/>
              </a:solidFill>
              <a:latin typeface="Twinkl Cursive Looped" panose="02000000000000000000" pitchFamily="2" charset="0"/>
            </a:endParaRPr>
          </a:p>
        </p:txBody>
      </p:sp>
      <p:pic>
        <p:nvPicPr>
          <p:cNvPr id="4" name="Picture 3"/>
          <p:cNvPicPr>
            <a:picLocks noChangeAspect="1"/>
          </p:cNvPicPr>
          <p:nvPr/>
        </p:nvPicPr>
        <p:blipFill rotWithShape="1">
          <a:blip r:embed="rId2"/>
          <a:srcRect t="1357"/>
          <a:stretch/>
        </p:blipFill>
        <p:spPr>
          <a:xfrm>
            <a:off x="4165600" y="3756891"/>
            <a:ext cx="3845907" cy="2659980"/>
          </a:xfrm>
          <a:prstGeom prst="rect">
            <a:avLst/>
          </a:prstGeom>
        </p:spPr>
      </p:pic>
    </p:spTree>
    <p:extLst>
      <p:ext uri="{BB962C8B-B14F-4D97-AF65-F5344CB8AC3E}">
        <p14:creationId xmlns:p14="http://schemas.microsoft.com/office/powerpoint/2010/main" val="199161678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65909" y="231029"/>
            <a:ext cx="10515600" cy="4351338"/>
          </a:xfrm>
        </p:spPr>
        <p:txBody>
          <a:bodyPr>
            <a:normAutofit/>
          </a:bodyPr>
          <a:lstStyle/>
          <a:p>
            <a:pPr marL="0" indent="0" algn="ctr">
              <a:buNone/>
            </a:pPr>
            <a:endParaRPr lang="en-GB" sz="3600" dirty="0" smtClean="0">
              <a:solidFill>
                <a:srgbClr val="002060"/>
              </a:solidFill>
              <a:latin typeface="Twinkl Cursive Looped" panose="02000000000000000000" pitchFamily="2" charset="0"/>
            </a:endParaRPr>
          </a:p>
          <a:p>
            <a:pPr marL="0" indent="0" algn="ctr">
              <a:buNone/>
            </a:pPr>
            <a:endParaRPr lang="en-GB" sz="3600" dirty="0">
              <a:solidFill>
                <a:srgbClr val="002060"/>
              </a:solidFill>
              <a:latin typeface="Twinkl Cursive Looped" panose="02000000000000000000" pitchFamily="2" charset="0"/>
            </a:endParaRPr>
          </a:p>
          <a:p>
            <a:pPr marL="0" indent="0" algn="ctr">
              <a:buNone/>
            </a:pPr>
            <a:endParaRPr lang="en-GB" sz="3600" dirty="0" smtClean="0">
              <a:solidFill>
                <a:srgbClr val="002060"/>
              </a:solidFill>
              <a:latin typeface="Twinkl Cursive Looped" panose="02000000000000000000" pitchFamily="2" charset="0"/>
            </a:endParaRPr>
          </a:p>
          <a:p>
            <a:pPr marL="0" indent="0" algn="ctr">
              <a:buNone/>
            </a:pPr>
            <a:endParaRPr lang="en-GB" sz="3600" dirty="0">
              <a:solidFill>
                <a:srgbClr val="002060"/>
              </a:solidFill>
              <a:latin typeface="Twinkl Cursive Looped" panose="02000000000000000000" pitchFamily="2" charset="0"/>
            </a:endParaRPr>
          </a:p>
          <a:p>
            <a:pPr marL="0" indent="0" algn="ctr">
              <a:buNone/>
            </a:pPr>
            <a:endParaRPr lang="en-GB" sz="3600" dirty="0">
              <a:solidFill>
                <a:srgbClr val="002060"/>
              </a:solidFill>
              <a:latin typeface="Twinkl Cursive Looped" panose="02000000000000000000" pitchFamily="2" charset="0"/>
            </a:endParaRPr>
          </a:p>
        </p:txBody>
      </p:sp>
      <p:pic>
        <p:nvPicPr>
          <p:cNvPr id="5" name="Picture 4"/>
          <p:cNvPicPr>
            <a:picLocks noChangeAspect="1"/>
          </p:cNvPicPr>
          <p:nvPr/>
        </p:nvPicPr>
        <p:blipFill>
          <a:blip r:embed="rId2"/>
          <a:stretch>
            <a:fillRect/>
          </a:stretch>
        </p:blipFill>
        <p:spPr>
          <a:xfrm>
            <a:off x="1542472" y="231029"/>
            <a:ext cx="8883156" cy="6329833"/>
          </a:xfrm>
          <a:prstGeom prst="rect">
            <a:avLst/>
          </a:prstGeom>
        </p:spPr>
      </p:pic>
    </p:spTree>
    <p:extLst>
      <p:ext uri="{BB962C8B-B14F-4D97-AF65-F5344CB8AC3E}">
        <p14:creationId xmlns:p14="http://schemas.microsoft.com/office/powerpoint/2010/main" val="158243898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65909" y="231029"/>
            <a:ext cx="10515600" cy="4351338"/>
          </a:xfrm>
        </p:spPr>
        <p:txBody>
          <a:bodyPr>
            <a:normAutofit/>
          </a:bodyPr>
          <a:lstStyle/>
          <a:p>
            <a:pPr marL="0" indent="0" algn="ctr">
              <a:buNone/>
            </a:pPr>
            <a:endParaRPr lang="en-GB" sz="3600" dirty="0" smtClean="0">
              <a:solidFill>
                <a:srgbClr val="002060"/>
              </a:solidFill>
              <a:latin typeface="Twinkl Cursive Looped" panose="02000000000000000000" pitchFamily="2" charset="0"/>
            </a:endParaRPr>
          </a:p>
          <a:p>
            <a:pPr marL="0" indent="0" algn="ctr">
              <a:buNone/>
            </a:pPr>
            <a:endParaRPr lang="en-GB" sz="3600" dirty="0">
              <a:solidFill>
                <a:srgbClr val="002060"/>
              </a:solidFill>
              <a:latin typeface="Twinkl Cursive Looped" panose="02000000000000000000" pitchFamily="2" charset="0"/>
            </a:endParaRPr>
          </a:p>
          <a:p>
            <a:pPr marL="0" indent="0" algn="ctr">
              <a:buNone/>
            </a:pPr>
            <a:endParaRPr lang="en-GB" sz="3600" dirty="0" smtClean="0">
              <a:solidFill>
                <a:srgbClr val="002060"/>
              </a:solidFill>
              <a:latin typeface="Twinkl Cursive Looped" panose="02000000000000000000" pitchFamily="2" charset="0"/>
            </a:endParaRPr>
          </a:p>
          <a:p>
            <a:pPr marL="0" indent="0" algn="ctr">
              <a:buNone/>
            </a:pPr>
            <a:endParaRPr lang="en-GB" sz="3600" dirty="0">
              <a:solidFill>
                <a:srgbClr val="002060"/>
              </a:solidFill>
              <a:latin typeface="Twinkl Cursive Looped" panose="02000000000000000000" pitchFamily="2" charset="0"/>
            </a:endParaRPr>
          </a:p>
          <a:p>
            <a:pPr marL="0" indent="0" algn="ctr">
              <a:buNone/>
            </a:pPr>
            <a:endParaRPr lang="en-GB" sz="3600" dirty="0">
              <a:solidFill>
                <a:srgbClr val="002060"/>
              </a:solidFill>
              <a:latin typeface="Twinkl Cursive Looped" panose="02000000000000000000" pitchFamily="2" charset="0"/>
            </a:endParaRP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9233" y="231029"/>
            <a:ext cx="8568952" cy="64390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8649804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a:spLocks noGrp="1"/>
          </p:cNvSpPr>
          <p:nvPr>
            <p:ph type="title"/>
          </p:nvPr>
        </p:nvSpPr>
        <p:spPr>
          <a:xfrm>
            <a:off x="1834526" y="123985"/>
            <a:ext cx="8208912" cy="2448272"/>
          </a:xfrm>
        </p:spPr>
        <p:txBody>
          <a:bodyPr>
            <a:normAutofit/>
          </a:bodyPr>
          <a:lstStyle/>
          <a:p>
            <a:pPr algn="ctr"/>
            <a:r>
              <a:rPr lang="en-GB" sz="3200" dirty="0" smtClean="0">
                <a:solidFill>
                  <a:srgbClr val="002060"/>
                </a:solidFill>
                <a:latin typeface="Twinkl Cursive Looped" panose="02000000000000000000" pitchFamily="2" charset="0"/>
              </a:rPr>
              <a:t>The </a:t>
            </a:r>
            <a:r>
              <a:rPr lang="en-GB" sz="3200" dirty="0" smtClean="0">
                <a:solidFill>
                  <a:srgbClr val="00B050"/>
                </a:solidFill>
                <a:latin typeface="Twinkl Cursive Looped" panose="02000000000000000000" pitchFamily="2" charset="0"/>
              </a:rPr>
              <a:t>green</a:t>
            </a:r>
            <a:r>
              <a:rPr lang="en-GB" sz="3200" dirty="0" smtClean="0">
                <a:solidFill>
                  <a:srgbClr val="002060"/>
                </a:solidFill>
                <a:latin typeface="Twinkl Cursive Looped" panose="02000000000000000000" pitchFamily="2" charset="0"/>
              </a:rPr>
              <a:t> </a:t>
            </a:r>
            <a:r>
              <a:rPr lang="en-GB" sz="3200" dirty="0" smtClean="0">
                <a:solidFill>
                  <a:srgbClr val="002060"/>
                </a:solidFill>
                <a:latin typeface="Twinkl Cursive Looped" panose="02000000000000000000" pitchFamily="2" charset="0"/>
              </a:rPr>
              <a:t>zone - </a:t>
            </a:r>
            <a:r>
              <a:rPr lang="en-GB" sz="3200" dirty="0" smtClean="0">
                <a:solidFill>
                  <a:srgbClr val="002060"/>
                </a:solidFill>
                <a:latin typeface="Twinkl Cursive Looped" panose="02000000000000000000" pitchFamily="2" charset="0"/>
              </a:rPr>
              <a:t>T</a:t>
            </a:r>
            <a:r>
              <a:rPr lang="en-GB" sz="3200" dirty="0" smtClean="0">
                <a:solidFill>
                  <a:srgbClr val="002060"/>
                </a:solidFill>
                <a:latin typeface="Twinkl Cursive Looped" panose="02000000000000000000" pitchFamily="2" charset="0"/>
              </a:rPr>
              <a:t>he </a:t>
            </a:r>
            <a:r>
              <a:rPr lang="en-GB" sz="3200" dirty="0" smtClean="0">
                <a:solidFill>
                  <a:srgbClr val="002060"/>
                </a:solidFill>
                <a:latin typeface="Twinkl Cursive Looped" panose="02000000000000000000" pitchFamily="2" charset="0"/>
              </a:rPr>
              <a:t>learning zone!!</a:t>
            </a:r>
            <a:br>
              <a:rPr lang="en-GB" sz="3200" dirty="0" smtClean="0">
                <a:solidFill>
                  <a:srgbClr val="002060"/>
                </a:solidFill>
                <a:latin typeface="Twinkl Cursive Looped" panose="02000000000000000000" pitchFamily="2" charset="0"/>
              </a:rPr>
            </a:br>
            <a:r>
              <a:rPr lang="en-GB" sz="3200" dirty="0" smtClean="0">
                <a:solidFill>
                  <a:srgbClr val="002060"/>
                </a:solidFill>
                <a:latin typeface="Twinkl Cursive Looped" panose="02000000000000000000" pitchFamily="2" charset="0"/>
              </a:rPr>
              <a:t>We are expected to be in the </a:t>
            </a:r>
            <a:r>
              <a:rPr lang="en-GB" sz="3200" dirty="0" smtClean="0">
                <a:solidFill>
                  <a:srgbClr val="00B050"/>
                </a:solidFill>
                <a:latin typeface="Twinkl Cursive Looped" panose="02000000000000000000" pitchFamily="2" charset="0"/>
              </a:rPr>
              <a:t>Green</a:t>
            </a:r>
            <a:r>
              <a:rPr lang="en-GB" sz="3200" dirty="0" smtClean="0">
                <a:solidFill>
                  <a:srgbClr val="002060"/>
                </a:solidFill>
                <a:latin typeface="Twinkl Cursive Looped" panose="02000000000000000000" pitchFamily="2" charset="0"/>
              </a:rPr>
              <a:t> Zone while we are learning. It is when our brains and bodies are relaxed and focused!</a:t>
            </a:r>
            <a:endParaRPr lang="en-GB" sz="3200" dirty="0">
              <a:solidFill>
                <a:srgbClr val="002060"/>
              </a:solidFill>
              <a:latin typeface="Twinkl Cursive Looped" panose="02000000000000000000" pitchFamily="2" charset="0"/>
            </a:endParaRPr>
          </a:p>
        </p:txBody>
      </p:sp>
      <p:pic>
        <p:nvPicPr>
          <p:cNvPr id="10"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9895" y="4117264"/>
            <a:ext cx="1656184" cy="17237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62718" y="2554236"/>
            <a:ext cx="5112568" cy="42391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3"/>
          <p:cNvPicPr>
            <a:picLocks noChangeAspect="1"/>
          </p:cNvPicPr>
          <p:nvPr/>
        </p:nvPicPr>
        <p:blipFill>
          <a:blip r:embed="rId4"/>
          <a:stretch>
            <a:fillRect/>
          </a:stretch>
        </p:blipFill>
        <p:spPr>
          <a:xfrm>
            <a:off x="8942078" y="3850285"/>
            <a:ext cx="2343477" cy="2257740"/>
          </a:xfrm>
          <a:prstGeom prst="rect">
            <a:avLst/>
          </a:prstGeom>
        </p:spPr>
      </p:pic>
    </p:spTree>
    <p:extLst>
      <p:ext uri="{BB962C8B-B14F-4D97-AF65-F5344CB8AC3E}">
        <p14:creationId xmlns:p14="http://schemas.microsoft.com/office/powerpoint/2010/main" val="208032288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65909" y="231029"/>
            <a:ext cx="10515600" cy="4351338"/>
          </a:xfrm>
        </p:spPr>
        <p:txBody>
          <a:bodyPr>
            <a:normAutofit/>
          </a:bodyPr>
          <a:lstStyle/>
          <a:p>
            <a:pPr marL="0" indent="0" algn="ctr">
              <a:buNone/>
            </a:pPr>
            <a:endParaRPr lang="en-GB" sz="3600" dirty="0" smtClean="0">
              <a:solidFill>
                <a:srgbClr val="002060"/>
              </a:solidFill>
              <a:latin typeface="Twinkl Cursive Looped" panose="02000000000000000000" pitchFamily="2" charset="0"/>
            </a:endParaRPr>
          </a:p>
          <a:p>
            <a:pPr marL="0" indent="0" algn="ctr">
              <a:buNone/>
            </a:pPr>
            <a:endParaRPr lang="en-GB" sz="3600" dirty="0">
              <a:solidFill>
                <a:srgbClr val="002060"/>
              </a:solidFill>
              <a:latin typeface="Twinkl Cursive Looped" panose="02000000000000000000" pitchFamily="2" charset="0"/>
            </a:endParaRPr>
          </a:p>
          <a:p>
            <a:pPr marL="0" indent="0" algn="ctr">
              <a:buNone/>
            </a:pPr>
            <a:endParaRPr lang="en-GB" sz="3600" dirty="0" smtClean="0">
              <a:solidFill>
                <a:srgbClr val="002060"/>
              </a:solidFill>
              <a:latin typeface="Twinkl Cursive Looped" panose="02000000000000000000" pitchFamily="2" charset="0"/>
            </a:endParaRPr>
          </a:p>
          <a:p>
            <a:pPr marL="0" indent="0" algn="ctr">
              <a:buNone/>
            </a:pPr>
            <a:endParaRPr lang="en-GB" sz="3600" dirty="0">
              <a:solidFill>
                <a:srgbClr val="002060"/>
              </a:solidFill>
              <a:latin typeface="Twinkl Cursive Looped" panose="02000000000000000000" pitchFamily="2" charset="0"/>
            </a:endParaRPr>
          </a:p>
          <a:p>
            <a:pPr marL="0" indent="0" algn="ctr">
              <a:buNone/>
            </a:pPr>
            <a:endParaRPr lang="en-GB" sz="3600" dirty="0">
              <a:solidFill>
                <a:srgbClr val="002060"/>
              </a:solidFill>
              <a:latin typeface="Twinkl Cursive Looped" panose="02000000000000000000" pitchFamily="2" charset="0"/>
            </a:endParaRP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7225" y="231029"/>
            <a:ext cx="8712968" cy="63905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612614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a:spLocks noGrp="1"/>
          </p:cNvSpPr>
          <p:nvPr>
            <p:ph idx="1"/>
          </p:nvPr>
        </p:nvSpPr>
        <p:spPr>
          <a:xfrm>
            <a:off x="1891827" y="306830"/>
            <a:ext cx="8229600" cy="4525963"/>
          </a:xfrm>
        </p:spPr>
        <p:txBody>
          <a:bodyPr/>
          <a:lstStyle/>
          <a:p>
            <a:pPr marL="0" indent="0" algn="ctr">
              <a:buNone/>
            </a:pPr>
            <a:r>
              <a:rPr lang="en-GB" dirty="0" smtClean="0">
                <a:solidFill>
                  <a:srgbClr val="002060"/>
                </a:solidFill>
                <a:latin typeface="Twinkl Cursive Looped" panose="02000000000000000000" pitchFamily="2" charset="0"/>
              </a:rPr>
              <a:t>The </a:t>
            </a:r>
            <a:r>
              <a:rPr lang="en-GB" dirty="0" smtClean="0">
                <a:solidFill>
                  <a:srgbClr val="0070C0"/>
                </a:solidFill>
                <a:latin typeface="Twinkl Cursive Looped" panose="02000000000000000000" pitchFamily="2" charset="0"/>
              </a:rPr>
              <a:t>Blue</a:t>
            </a:r>
            <a:r>
              <a:rPr lang="en-GB" dirty="0" smtClean="0">
                <a:solidFill>
                  <a:srgbClr val="002060"/>
                </a:solidFill>
                <a:latin typeface="Twinkl Cursive Looped" panose="02000000000000000000" pitchFamily="2" charset="0"/>
              </a:rPr>
              <a:t> Zone</a:t>
            </a:r>
          </a:p>
          <a:p>
            <a:pPr marL="0" indent="0">
              <a:buNone/>
            </a:pPr>
            <a:r>
              <a:rPr lang="en-GB" dirty="0" smtClean="0">
                <a:solidFill>
                  <a:srgbClr val="002060"/>
                </a:solidFill>
                <a:latin typeface="Twinkl Cursive Looped" panose="02000000000000000000" pitchFamily="2" charset="0"/>
              </a:rPr>
              <a:t>We are expected to be in the </a:t>
            </a:r>
            <a:r>
              <a:rPr lang="en-GB" dirty="0" smtClean="0">
                <a:solidFill>
                  <a:srgbClr val="0070C0"/>
                </a:solidFill>
                <a:latin typeface="Twinkl Cursive Looped" panose="02000000000000000000" pitchFamily="2" charset="0"/>
              </a:rPr>
              <a:t>Blue</a:t>
            </a:r>
            <a:r>
              <a:rPr lang="en-GB" dirty="0" smtClean="0">
                <a:solidFill>
                  <a:srgbClr val="002060"/>
                </a:solidFill>
                <a:latin typeface="Twinkl Cursive Looped" panose="02000000000000000000" pitchFamily="2" charset="0"/>
              </a:rPr>
              <a:t> Zone just before bed time or when we are watching the TV. We are running slow! We might be tired or sad. This is an unexpected zone to be in for learning.</a:t>
            </a:r>
            <a:endParaRPr lang="en-GB" dirty="0">
              <a:solidFill>
                <a:srgbClr val="002060"/>
              </a:solidFill>
              <a:latin typeface="Twinkl Cursive Looped" panose="02000000000000000000" pitchFamily="2" charset="0"/>
            </a:endParaRPr>
          </a:p>
        </p:txBody>
      </p:sp>
      <p:pic>
        <p:nvPicPr>
          <p:cNvPr id="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95883" y="4123253"/>
            <a:ext cx="1368152" cy="1438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00305" y="3475182"/>
            <a:ext cx="2486025" cy="30670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12"/>
          <p:cNvPicPr>
            <a:picLocks noChangeAspect="1"/>
          </p:cNvPicPr>
          <p:nvPr/>
        </p:nvPicPr>
        <p:blipFill>
          <a:blip r:embed="rId4"/>
          <a:stretch>
            <a:fillRect/>
          </a:stretch>
        </p:blipFill>
        <p:spPr>
          <a:xfrm>
            <a:off x="8453713" y="3722652"/>
            <a:ext cx="2267266" cy="2572109"/>
          </a:xfrm>
          <a:prstGeom prst="rect">
            <a:avLst/>
          </a:prstGeom>
        </p:spPr>
      </p:pic>
    </p:spTree>
    <p:extLst>
      <p:ext uri="{BB962C8B-B14F-4D97-AF65-F5344CB8AC3E}">
        <p14:creationId xmlns:p14="http://schemas.microsoft.com/office/powerpoint/2010/main" val="328109801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65909" y="231029"/>
            <a:ext cx="10515600" cy="4351338"/>
          </a:xfrm>
        </p:spPr>
        <p:txBody>
          <a:bodyPr>
            <a:normAutofit/>
          </a:bodyPr>
          <a:lstStyle/>
          <a:p>
            <a:pPr marL="0" indent="0" algn="ctr">
              <a:buNone/>
            </a:pPr>
            <a:endParaRPr lang="en-GB" sz="3600" dirty="0" smtClean="0">
              <a:solidFill>
                <a:srgbClr val="002060"/>
              </a:solidFill>
              <a:latin typeface="Twinkl Cursive Looped" panose="02000000000000000000" pitchFamily="2" charset="0"/>
            </a:endParaRPr>
          </a:p>
          <a:p>
            <a:pPr marL="0" indent="0" algn="ctr">
              <a:buNone/>
            </a:pPr>
            <a:endParaRPr lang="en-GB" sz="3600" dirty="0">
              <a:solidFill>
                <a:srgbClr val="002060"/>
              </a:solidFill>
              <a:latin typeface="Twinkl Cursive Looped" panose="02000000000000000000" pitchFamily="2" charset="0"/>
            </a:endParaRPr>
          </a:p>
          <a:p>
            <a:pPr marL="0" indent="0" algn="ctr">
              <a:buNone/>
            </a:pPr>
            <a:endParaRPr lang="en-GB" sz="3600" dirty="0" smtClean="0">
              <a:solidFill>
                <a:srgbClr val="002060"/>
              </a:solidFill>
              <a:latin typeface="Twinkl Cursive Looped" panose="02000000000000000000" pitchFamily="2" charset="0"/>
            </a:endParaRPr>
          </a:p>
          <a:p>
            <a:pPr marL="0" indent="0" algn="ctr">
              <a:buNone/>
            </a:pPr>
            <a:endParaRPr lang="en-GB" sz="3600" dirty="0">
              <a:solidFill>
                <a:srgbClr val="002060"/>
              </a:solidFill>
              <a:latin typeface="Twinkl Cursive Looped" panose="02000000000000000000" pitchFamily="2" charset="0"/>
            </a:endParaRPr>
          </a:p>
          <a:p>
            <a:pPr marL="0" indent="0" algn="ctr">
              <a:buNone/>
            </a:pPr>
            <a:endParaRPr lang="en-GB" sz="3600" dirty="0">
              <a:solidFill>
                <a:srgbClr val="002060"/>
              </a:solidFill>
              <a:latin typeface="Twinkl Cursive Looped" panose="02000000000000000000" pitchFamily="2" charset="0"/>
            </a:endParaRP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19253" y="231029"/>
            <a:ext cx="8208912" cy="62411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2772917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a:spLocks noGrp="1"/>
          </p:cNvSpPr>
          <p:nvPr>
            <p:ph idx="1"/>
          </p:nvPr>
        </p:nvSpPr>
        <p:spPr>
          <a:xfrm>
            <a:off x="1640562" y="410314"/>
            <a:ext cx="8229600" cy="2592288"/>
          </a:xfrm>
        </p:spPr>
        <p:txBody>
          <a:bodyPr>
            <a:normAutofit/>
          </a:bodyPr>
          <a:lstStyle/>
          <a:p>
            <a:pPr marL="0" indent="0" algn="ctr">
              <a:buNone/>
            </a:pPr>
            <a:r>
              <a:rPr lang="en-GB" sz="3600" dirty="0" smtClean="0">
                <a:solidFill>
                  <a:srgbClr val="002060"/>
                </a:solidFill>
                <a:latin typeface="Twinkl Cursive Looped" panose="02000000000000000000" pitchFamily="2" charset="0"/>
              </a:rPr>
              <a:t>The </a:t>
            </a:r>
            <a:r>
              <a:rPr lang="en-GB" sz="3600" dirty="0" smtClean="0">
                <a:solidFill>
                  <a:srgbClr val="FF0000"/>
                </a:solidFill>
                <a:latin typeface="Twinkl Cursive Looped" panose="02000000000000000000" pitchFamily="2" charset="0"/>
              </a:rPr>
              <a:t>Red</a:t>
            </a:r>
            <a:r>
              <a:rPr lang="en-GB" sz="3600" dirty="0" smtClean="0">
                <a:solidFill>
                  <a:srgbClr val="002060"/>
                </a:solidFill>
                <a:latin typeface="Twinkl Cursive Looped" panose="02000000000000000000" pitchFamily="2" charset="0"/>
              </a:rPr>
              <a:t> </a:t>
            </a:r>
            <a:r>
              <a:rPr lang="en-GB" sz="3600" dirty="0" smtClean="0">
                <a:solidFill>
                  <a:srgbClr val="002060"/>
                </a:solidFill>
                <a:latin typeface="Twinkl Cursive Looped" panose="02000000000000000000" pitchFamily="2" charset="0"/>
              </a:rPr>
              <a:t>Zone</a:t>
            </a:r>
          </a:p>
          <a:p>
            <a:pPr marL="0" indent="0" algn="ctr">
              <a:buNone/>
            </a:pPr>
            <a:r>
              <a:rPr lang="en-GB" sz="3600" dirty="0">
                <a:solidFill>
                  <a:srgbClr val="002060"/>
                </a:solidFill>
                <a:latin typeface="Twinkl Cursive Looped" panose="02000000000000000000" pitchFamily="2" charset="0"/>
              </a:rPr>
              <a:t>W</a:t>
            </a:r>
            <a:r>
              <a:rPr lang="en-GB" sz="3600" dirty="0" smtClean="0">
                <a:solidFill>
                  <a:srgbClr val="002060"/>
                </a:solidFill>
                <a:latin typeface="Twinkl Cursive Looped" panose="02000000000000000000" pitchFamily="2" charset="0"/>
              </a:rPr>
              <a:t>hen </a:t>
            </a:r>
            <a:r>
              <a:rPr lang="en-GB" sz="3600" dirty="0" smtClean="0">
                <a:solidFill>
                  <a:srgbClr val="002060"/>
                </a:solidFill>
                <a:latin typeface="Twinkl Cursive Looped" panose="02000000000000000000" pitchFamily="2" charset="0"/>
              </a:rPr>
              <a:t>we are at school, the </a:t>
            </a:r>
            <a:r>
              <a:rPr lang="en-GB" sz="3600" dirty="0" smtClean="0">
                <a:solidFill>
                  <a:srgbClr val="FF0000"/>
                </a:solidFill>
                <a:latin typeface="Twinkl Cursive Looped" panose="02000000000000000000" pitchFamily="2" charset="0"/>
              </a:rPr>
              <a:t>red</a:t>
            </a:r>
            <a:r>
              <a:rPr lang="en-GB" sz="3600" dirty="0" smtClean="0">
                <a:solidFill>
                  <a:srgbClr val="002060"/>
                </a:solidFill>
                <a:latin typeface="Twinkl Cursive Looped" panose="02000000000000000000" pitchFamily="2" charset="0"/>
              </a:rPr>
              <a:t> zone is never expected! We must keep ourselves and others safe!</a:t>
            </a:r>
            <a:endParaRPr lang="en-GB" sz="3600" dirty="0">
              <a:solidFill>
                <a:srgbClr val="002060"/>
              </a:solidFill>
              <a:latin typeface="Twinkl Cursive Looped" panose="02000000000000000000" pitchFamily="2" charset="0"/>
            </a:endParaRPr>
          </a:p>
        </p:txBody>
      </p:sp>
      <p:pic>
        <p:nvPicPr>
          <p:cNvPr id="10"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40562" y="4032420"/>
            <a:ext cx="1512168" cy="14987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72810" y="2642561"/>
            <a:ext cx="4176464" cy="35308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3"/>
          <p:cNvPicPr>
            <a:picLocks noChangeAspect="1"/>
          </p:cNvPicPr>
          <p:nvPr/>
        </p:nvPicPr>
        <p:blipFill>
          <a:blip r:embed="rId4"/>
          <a:stretch>
            <a:fillRect/>
          </a:stretch>
        </p:blipFill>
        <p:spPr>
          <a:xfrm>
            <a:off x="8501259" y="3819654"/>
            <a:ext cx="3391373" cy="1924319"/>
          </a:xfrm>
          <a:prstGeom prst="rect">
            <a:avLst/>
          </a:prstGeom>
        </p:spPr>
      </p:pic>
    </p:spTree>
    <p:extLst>
      <p:ext uri="{BB962C8B-B14F-4D97-AF65-F5344CB8AC3E}">
        <p14:creationId xmlns:p14="http://schemas.microsoft.com/office/powerpoint/2010/main" val="349551235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65909" y="231029"/>
            <a:ext cx="10515600" cy="4351338"/>
          </a:xfrm>
        </p:spPr>
        <p:txBody>
          <a:bodyPr>
            <a:normAutofit/>
          </a:bodyPr>
          <a:lstStyle/>
          <a:p>
            <a:pPr marL="0" indent="0" algn="ctr">
              <a:buNone/>
            </a:pPr>
            <a:endParaRPr lang="en-GB" sz="3600" dirty="0" smtClean="0">
              <a:solidFill>
                <a:srgbClr val="002060"/>
              </a:solidFill>
              <a:latin typeface="Twinkl Cursive Looped" panose="02000000000000000000" pitchFamily="2" charset="0"/>
            </a:endParaRPr>
          </a:p>
          <a:p>
            <a:pPr marL="0" indent="0" algn="ctr">
              <a:buNone/>
            </a:pPr>
            <a:endParaRPr lang="en-GB" sz="3600" dirty="0">
              <a:solidFill>
                <a:srgbClr val="002060"/>
              </a:solidFill>
              <a:latin typeface="Twinkl Cursive Looped" panose="02000000000000000000" pitchFamily="2" charset="0"/>
            </a:endParaRPr>
          </a:p>
          <a:p>
            <a:pPr marL="0" indent="0" algn="ctr">
              <a:buNone/>
            </a:pPr>
            <a:endParaRPr lang="en-GB" sz="3600" dirty="0" smtClean="0">
              <a:solidFill>
                <a:srgbClr val="002060"/>
              </a:solidFill>
              <a:latin typeface="Twinkl Cursive Looped" panose="02000000000000000000" pitchFamily="2" charset="0"/>
            </a:endParaRPr>
          </a:p>
          <a:p>
            <a:pPr marL="0" indent="0" algn="ctr">
              <a:buNone/>
            </a:pPr>
            <a:endParaRPr lang="en-GB" sz="3600" dirty="0">
              <a:solidFill>
                <a:srgbClr val="002060"/>
              </a:solidFill>
              <a:latin typeface="Twinkl Cursive Looped" panose="02000000000000000000" pitchFamily="2" charset="0"/>
            </a:endParaRPr>
          </a:p>
          <a:p>
            <a:pPr marL="0" indent="0" algn="ctr">
              <a:buNone/>
            </a:pPr>
            <a:endParaRPr lang="en-GB" sz="3600" dirty="0">
              <a:solidFill>
                <a:srgbClr val="002060"/>
              </a:solidFill>
              <a:latin typeface="Twinkl Cursive Looped" panose="02000000000000000000" pitchFamily="2" charset="0"/>
            </a:endParaRP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11241" y="231029"/>
            <a:ext cx="8424936" cy="63225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2255831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65909" y="231029"/>
            <a:ext cx="10515600" cy="4351338"/>
          </a:xfrm>
        </p:spPr>
        <p:txBody>
          <a:bodyPr>
            <a:normAutofit/>
          </a:bodyPr>
          <a:lstStyle/>
          <a:p>
            <a:pPr marL="0" indent="0" algn="ctr">
              <a:buNone/>
            </a:pPr>
            <a:endParaRPr lang="en-GB" sz="3600" dirty="0" smtClean="0">
              <a:solidFill>
                <a:srgbClr val="002060"/>
              </a:solidFill>
              <a:latin typeface="Twinkl Cursive Looped" panose="02000000000000000000" pitchFamily="2" charset="0"/>
            </a:endParaRPr>
          </a:p>
          <a:p>
            <a:pPr marL="0" indent="0" algn="ctr">
              <a:buNone/>
            </a:pPr>
            <a:endParaRPr lang="en-GB" sz="3600" dirty="0">
              <a:solidFill>
                <a:srgbClr val="002060"/>
              </a:solidFill>
              <a:latin typeface="Twinkl Cursive Looped" panose="02000000000000000000" pitchFamily="2" charset="0"/>
            </a:endParaRPr>
          </a:p>
          <a:p>
            <a:pPr marL="0" indent="0" algn="ctr">
              <a:buNone/>
            </a:pPr>
            <a:endParaRPr lang="en-GB" sz="3600" dirty="0" smtClean="0">
              <a:solidFill>
                <a:srgbClr val="002060"/>
              </a:solidFill>
              <a:latin typeface="Twinkl Cursive Looped" panose="02000000000000000000" pitchFamily="2" charset="0"/>
            </a:endParaRPr>
          </a:p>
          <a:p>
            <a:pPr marL="0" indent="0" algn="ctr">
              <a:buNone/>
            </a:pPr>
            <a:endParaRPr lang="en-GB" sz="3600" dirty="0">
              <a:solidFill>
                <a:srgbClr val="002060"/>
              </a:solidFill>
              <a:latin typeface="Twinkl Cursive Looped" panose="02000000000000000000" pitchFamily="2" charset="0"/>
            </a:endParaRPr>
          </a:p>
          <a:p>
            <a:pPr marL="0" indent="0" algn="ctr">
              <a:buNone/>
            </a:pPr>
            <a:endParaRPr lang="en-GB" sz="3600" dirty="0">
              <a:solidFill>
                <a:srgbClr val="002060"/>
              </a:solidFill>
              <a:latin typeface="Twinkl Cursive Looped" panose="02000000000000000000" pitchFamily="2" charset="0"/>
            </a:endParaRPr>
          </a:p>
        </p:txBody>
      </p:sp>
      <p:sp>
        <p:nvSpPr>
          <p:cNvPr id="5" name="TextBox 4"/>
          <p:cNvSpPr txBox="1"/>
          <p:nvPr/>
        </p:nvSpPr>
        <p:spPr>
          <a:xfrm>
            <a:off x="1997014" y="231029"/>
            <a:ext cx="7632848" cy="2062103"/>
          </a:xfrm>
          <a:prstGeom prst="rect">
            <a:avLst/>
          </a:prstGeom>
          <a:noFill/>
        </p:spPr>
        <p:txBody>
          <a:bodyPr wrap="square" rtlCol="0">
            <a:spAutoFit/>
          </a:bodyPr>
          <a:lstStyle/>
          <a:p>
            <a:pPr algn="ctr"/>
            <a:r>
              <a:rPr lang="en-GB" sz="3200" dirty="0" smtClean="0">
                <a:solidFill>
                  <a:srgbClr val="002060"/>
                </a:solidFill>
                <a:latin typeface="Twinkl Cursive Looped" panose="02000000000000000000" pitchFamily="2" charset="0"/>
              </a:rPr>
              <a:t>The </a:t>
            </a:r>
            <a:r>
              <a:rPr lang="en-GB" sz="3200" dirty="0" smtClean="0">
                <a:solidFill>
                  <a:schemeClr val="accent4"/>
                </a:solidFill>
                <a:latin typeface="Twinkl Cursive Looped" panose="02000000000000000000" pitchFamily="2" charset="0"/>
              </a:rPr>
              <a:t>Yellow</a:t>
            </a:r>
            <a:r>
              <a:rPr lang="en-GB" sz="3200" dirty="0" smtClean="0">
                <a:solidFill>
                  <a:srgbClr val="002060"/>
                </a:solidFill>
                <a:latin typeface="Twinkl Cursive Looped" panose="02000000000000000000" pitchFamily="2" charset="0"/>
              </a:rPr>
              <a:t> </a:t>
            </a:r>
            <a:r>
              <a:rPr lang="en-GB" sz="3200" dirty="0" smtClean="0">
                <a:solidFill>
                  <a:srgbClr val="002060"/>
                </a:solidFill>
                <a:latin typeface="Twinkl Cursive Looped" panose="02000000000000000000" pitchFamily="2" charset="0"/>
              </a:rPr>
              <a:t>Zone</a:t>
            </a:r>
          </a:p>
          <a:p>
            <a:pPr algn="ctr"/>
            <a:r>
              <a:rPr lang="en-GB" sz="3200" dirty="0" smtClean="0">
                <a:solidFill>
                  <a:srgbClr val="002060"/>
                </a:solidFill>
                <a:latin typeface="Twinkl Cursive Looped" panose="02000000000000000000" pitchFamily="2" charset="0"/>
              </a:rPr>
              <a:t>During</a:t>
            </a:r>
            <a:r>
              <a:rPr lang="en-GB" sz="3200" dirty="0" smtClean="0">
                <a:solidFill>
                  <a:srgbClr val="002060"/>
                </a:solidFill>
                <a:latin typeface="Twinkl Cursive Looped" panose="02000000000000000000" pitchFamily="2" charset="0"/>
              </a:rPr>
              <a:t> </a:t>
            </a:r>
            <a:r>
              <a:rPr lang="en-GB" sz="3200" dirty="0" smtClean="0">
                <a:solidFill>
                  <a:srgbClr val="002060"/>
                </a:solidFill>
                <a:latin typeface="Twinkl Cursive Looped" panose="02000000000000000000" pitchFamily="2" charset="0"/>
              </a:rPr>
              <a:t>play time, lunch time and even at the end of the day, it’s expected for us to be in the </a:t>
            </a:r>
            <a:r>
              <a:rPr lang="en-GB" sz="3200" dirty="0" smtClean="0">
                <a:solidFill>
                  <a:schemeClr val="accent4"/>
                </a:solidFill>
                <a:latin typeface="Twinkl Cursive Looped" panose="02000000000000000000" pitchFamily="2" charset="0"/>
              </a:rPr>
              <a:t>YELLOW</a:t>
            </a:r>
            <a:r>
              <a:rPr lang="en-GB" sz="3200" dirty="0" smtClean="0">
                <a:solidFill>
                  <a:srgbClr val="002060"/>
                </a:solidFill>
                <a:latin typeface="Twinkl Cursive Looped" panose="02000000000000000000" pitchFamily="2" charset="0"/>
              </a:rPr>
              <a:t> ZONE!!</a:t>
            </a:r>
            <a:endParaRPr lang="en-GB" sz="3200" dirty="0">
              <a:solidFill>
                <a:srgbClr val="002060"/>
              </a:solidFill>
              <a:latin typeface="Twinkl Cursive Looped" panose="02000000000000000000" pitchFamily="2" charset="0"/>
            </a:endParaRPr>
          </a:p>
        </p:txBody>
      </p:sp>
      <p:pic>
        <p:nvPicPr>
          <p:cNvPr id="6"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7014" y="3833512"/>
            <a:ext cx="1426949" cy="14977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46588" y="2656034"/>
            <a:ext cx="2933700" cy="37909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 name="Picture 1"/>
          <p:cNvPicPr>
            <a:picLocks noChangeAspect="1"/>
          </p:cNvPicPr>
          <p:nvPr/>
        </p:nvPicPr>
        <p:blipFill>
          <a:blip r:embed="rId4"/>
          <a:stretch>
            <a:fillRect/>
          </a:stretch>
        </p:blipFill>
        <p:spPr>
          <a:xfrm>
            <a:off x="8405728" y="3439207"/>
            <a:ext cx="2448267" cy="2286319"/>
          </a:xfrm>
          <a:prstGeom prst="rect">
            <a:avLst/>
          </a:prstGeom>
        </p:spPr>
      </p:pic>
    </p:spTree>
    <p:extLst>
      <p:ext uri="{BB962C8B-B14F-4D97-AF65-F5344CB8AC3E}">
        <p14:creationId xmlns:p14="http://schemas.microsoft.com/office/powerpoint/2010/main" val="2269292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65909" y="231029"/>
            <a:ext cx="10515600" cy="4351338"/>
          </a:xfrm>
        </p:spPr>
        <p:txBody>
          <a:bodyPr>
            <a:normAutofit/>
          </a:bodyPr>
          <a:lstStyle/>
          <a:p>
            <a:pPr marL="0" indent="0" algn="ctr">
              <a:buNone/>
            </a:pPr>
            <a:endParaRPr lang="en-GB" sz="3600" dirty="0" smtClean="0">
              <a:solidFill>
                <a:srgbClr val="002060"/>
              </a:solidFill>
              <a:latin typeface="Twinkl Cursive Looped" panose="02000000000000000000" pitchFamily="2" charset="0"/>
            </a:endParaRPr>
          </a:p>
          <a:p>
            <a:pPr marL="0" indent="0" algn="ctr">
              <a:buNone/>
            </a:pPr>
            <a:endParaRPr lang="en-GB" sz="3600" dirty="0">
              <a:solidFill>
                <a:srgbClr val="002060"/>
              </a:solidFill>
              <a:latin typeface="Twinkl Cursive Looped" panose="02000000000000000000" pitchFamily="2" charset="0"/>
            </a:endParaRPr>
          </a:p>
          <a:p>
            <a:pPr marL="0" indent="0" algn="ctr">
              <a:buNone/>
            </a:pPr>
            <a:endParaRPr lang="en-GB" sz="3600" dirty="0" smtClean="0">
              <a:solidFill>
                <a:srgbClr val="002060"/>
              </a:solidFill>
              <a:latin typeface="Twinkl Cursive Looped" panose="02000000000000000000" pitchFamily="2" charset="0"/>
            </a:endParaRPr>
          </a:p>
          <a:p>
            <a:pPr marL="0" indent="0" algn="ctr">
              <a:buNone/>
            </a:pPr>
            <a:endParaRPr lang="en-GB" sz="3600" dirty="0">
              <a:solidFill>
                <a:srgbClr val="002060"/>
              </a:solidFill>
              <a:latin typeface="Twinkl Cursive Looped" panose="02000000000000000000" pitchFamily="2" charset="0"/>
            </a:endParaRPr>
          </a:p>
          <a:p>
            <a:pPr marL="0" indent="0" algn="ctr">
              <a:buNone/>
            </a:pPr>
            <a:endParaRPr lang="en-GB" sz="3600" dirty="0">
              <a:solidFill>
                <a:srgbClr val="002060"/>
              </a:solidFill>
              <a:latin typeface="Twinkl Cursive Looped" panose="02000000000000000000" pitchFamily="2" charset="0"/>
            </a:endParaRPr>
          </a:p>
        </p:txBody>
      </p:sp>
      <p:pic>
        <p:nvPicPr>
          <p:cNvPr id="2" name="Picture 1"/>
          <p:cNvPicPr>
            <a:picLocks noChangeAspect="1"/>
          </p:cNvPicPr>
          <p:nvPr/>
        </p:nvPicPr>
        <p:blipFill rotWithShape="1">
          <a:blip r:embed="rId2"/>
          <a:srcRect l="1018" t="2233" r="1092" b="1141"/>
          <a:stretch/>
        </p:blipFill>
        <p:spPr>
          <a:xfrm>
            <a:off x="1348509" y="231029"/>
            <a:ext cx="9107055" cy="6391565"/>
          </a:xfrm>
          <a:prstGeom prst="rect">
            <a:avLst/>
          </a:prstGeom>
        </p:spPr>
      </p:pic>
    </p:spTree>
    <p:extLst>
      <p:ext uri="{BB962C8B-B14F-4D97-AF65-F5344CB8AC3E}">
        <p14:creationId xmlns:p14="http://schemas.microsoft.com/office/powerpoint/2010/main" val="17639419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dirty="0" smtClean="0">
                <a:solidFill>
                  <a:srgbClr val="002060"/>
                </a:solidFill>
                <a:latin typeface="Twinkl Cursive Looped" panose="02000000000000000000" pitchFamily="2" charset="0"/>
              </a:rPr>
              <a:t>Who will use this?</a:t>
            </a:r>
            <a:endParaRPr lang="en-GB" sz="5400" dirty="0">
              <a:solidFill>
                <a:srgbClr val="002060"/>
              </a:solidFill>
              <a:latin typeface="Twinkl Cursive Looped" panose="02000000000000000000" pitchFamily="2" charset="0"/>
            </a:endParaRPr>
          </a:p>
        </p:txBody>
      </p:sp>
      <p:sp>
        <p:nvSpPr>
          <p:cNvPr id="3" name="Content Placeholder 2"/>
          <p:cNvSpPr>
            <a:spLocks noGrp="1"/>
          </p:cNvSpPr>
          <p:nvPr>
            <p:ph idx="1"/>
          </p:nvPr>
        </p:nvSpPr>
        <p:spPr>
          <a:xfrm>
            <a:off x="838200" y="1825625"/>
            <a:ext cx="10515600" cy="4843030"/>
          </a:xfrm>
        </p:spPr>
        <p:txBody>
          <a:bodyPr>
            <a:normAutofit/>
          </a:bodyPr>
          <a:lstStyle/>
          <a:p>
            <a:pPr marL="0" indent="0" algn="ctr">
              <a:buNone/>
            </a:pPr>
            <a:r>
              <a:rPr lang="en-GB" sz="3600" dirty="0" smtClean="0">
                <a:solidFill>
                  <a:srgbClr val="002060"/>
                </a:solidFill>
                <a:latin typeface="Twinkl Cursive Looped" panose="02000000000000000000" pitchFamily="2" charset="0"/>
              </a:rPr>
              <a:t>In school, who should you be able to talk about your emotions to using the zones?</a:t>
            </a:r>
          </a:p>
          <a:p>
            <a:pPr marL="0" indent="0" algn="ctr">
              <a:buNone/>
            </a:pPr>
            <a:endParaRPr lang="en-GB" sz="3600" dirty="0" smtClean="0">
              <a:solidFill>
                <a:srgbClr val="002060"/>
              </a:solidFill>
              <a:latin typeface="Twinkl Cursive Looped" panose="02000000000000000000" pitchFamily="2" charset="0"/>
            </a:endParaRPr>
          </a:p>
          <a:p>
            <a:pPr algn="ctr"/>
            <a:r>
              <a:rPr lang="en-GB" sz="3600" dirty="0" smtClean="0">
                <a:solidFill>
                  <a:srgbClr val="002060"/>
                </a:solidFill>
                <a:latin typeface="Twinkl Cursive Looped" panose="02000000000000000000" pitchFamily="2" charset="0"/>
              </a:rPr>
              <a:t>Staff</a:t>
            </a:r>
          </a:p>
          <a:p>
            <a:pPr algn="ctr"/>
            <a:r>
              <a:rPr lang="en-GB" sz="3600" dirty="0" smtClean="0">
                <a:solidFill>
                  <a:srgbClr val="002060"/>
                </a:solidFill>
                <a:latin typeface="Twinkl Cursive Looped" panose="02000000000000000000" pitchFamily="2" charset="0"/>
              </a:rPr>
              <a:t>Students</a:t>
            </a:r>
          </a:p>
          <a:p>
            <a:pPr algn="ctr"/>
            <a:r>
              <a:rPr lang="en-GB" sz="3600" dirty="0" smtClean="0">
                <a:solidFill>
                  <a:srgbClr val="002060"/>
                </a:solidFill>
                <a:latin typeface="Twinkl Cursive Looped" panose="02000000000000000000" pitchFamily="2" charset="0"/>
              </a:rPr>
              <a:t>Parents</a:t>
            </a:r>
          </a:p>
          <a:p>
            <a:pPr algn="ctr"/>
            <a:endParaRPr lang="en-GB" sz="3600" dirty="0">
              <a:solidFill>
                <a:srgbClr val="002060"/>
              </a:solidFill>
              <a:latin typeface="Twinkl Cursive Looped" panose="02000000000000000000" pitchFamily="2" charset="0"/>
            </a:endParaRPr>
          </a:p>
          <a:p>
            <a:pPr marL="0" indent="0" algn="ctr">
              <a:buNone/>
            </a:pPr>
            <a:r>
              <a:rPr lang="en-GB" sz="3600" dirty="0" smtClean="0">
                <a:solidFill>
                  <a:srgbClr val="002060"/>
                </a:solidFill>
                <a:latin typeface="Twinkl Cursive Looped" panose="02000000000000000000" pitchFamily="2" charset="0"/>
              </a:rPr>
              <a:t>Everyone should be able to use this model!</a:t>
            </a:r>
          </a:p>
        </p:txBody>
      </p:sp>
    </p:spTree>
    <p:extLst>
      <p:ext uri="{BB962C8B-B14F-4D97-AF65-F5344CB8AC3E}">
        <p14:creationId xmlns:p14="http://schemas.microsoft.com/office/powerpoint/2010/main" val="268185085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dirty="0" smtClean="0">
                <a:solidFill>
                  <a:srgbClr val="002060"/>
                </a:solidFill>
                <a:latin typeface="Twinkl Cursive Looped" panose="02000000000000000000" pitchFamily="2" charset="0"/>
              </a:rPr>
              <a:t>An example might be:</a:t>
            </a:r>
            <a:endParaRPr lang="en-GB" sz="5400" dirty="0" smtClean="0">
              <a:solidFill>
                <a:srgbClr val="002060"/>
              </a:solidFill>
              <a:latin typeface="Twinkl Cursive Looped" panose="02000000000000000000" pitchFamily="2" charset="0"/>
            </a:endParaRPr>
          </a:p>
        </p:txBody>
      </p:sp>
      <p:sp>
        <p:nvSpPr>
          <p:cNvPr id="3" name="Content Placeholder 2"/>
          <p:cNvSpPr>
            <a:spLocks noGrp="1"/>
          </p:cNvSpPr>
          <p:nvPr>
            <p:ph idx="1"/>
          </p:nvPr>
        </p:nvSpPr>
        <p:spPr>
          <a:xfrm>
            <a:off x="378691" y="1825625"/>
            <a:ext cx="11628581" cy="4843030"/>
          </a:xfrm>
        </p:spPr>
        <p:txBody>
          <a:bodyPr>
            <a:normAutofit/>
          </a:bodyPr>
          <a:lstStyle/>
          <a:p>
            <a:pPr marL="0" indent="0">
              <a:buNone/>
            </a:pPr>
            <a:endParaRPr lang="en-GB" sz="3600" dirty="0" smtClean="0">
              <a:solidFill>
                <a:srgbClr val="002060"/>
              </a:solidFill>
              <a:latin typeface="Twinkl Cursive Looped" panose="02000000000000000000" pitchFamily="2" charset="0"/>
            </a:endParaRPr>
          </a:p>
          <a:p>
            <a:pPr marL="0" indent="0">
              <a:buNone/>
            </a:pPr>
            <a:r>
              <a:rPr lang="en-GB" sz="3600" dirty="0" smtClean="0">
                <a:solidFill>
                  <a:srgbClr val="FF0000"/>
                </a:solidFill>
                <a:latin typeface="Twinkl Cursive Looped" panose="02000000000000000000" pitchFamily="2" charset="0"/>
              </a:rPr>
              <a:t>Staff member: 	</a:t>
            </a:r>
            <a:r>
              <a:rPr lang="en-GB" sz="3600" dirty="0" smtClean="0">
                <a:solidFill>
                  <a:srgbClr val="002060"/>
                </a:solidFill>
                <a:latin typeface="Twinkl Cursive Looped" panose="02000000000000000000" pitchFamily="2" charset="0"/>
              </a:rPr>
              <a:t>“Hannah, what zone are you in now?”</a:t>
            </a:r>
          </a:p>
          <a:p>
            <a:pPr marL="0" indent="0">
              <a:buNone/>
            </a:pPr>
            <a:endParaRPr lang="en-GB" sz="3600" dirty="0">
              <a:solidFill>
                <a:srgbClr val="002060"/>
              </a:solidFill>
              <a:latin typeface="Twinkl Cursive Looped" panose="02000000000000000000" pitchFamily="2" charset="0"/>
            </a:endParaRPr>
          </a:p>
          <a:p>
            <a:pPr marL="0" indent="0">
              <a:buNone/>
            </a:pPr>
            <a:r>
              <a:rPr lang="en-GB" sz="3600" dirty="0" smtClean="0">
                <a:solidFill>
                  <a:srgbClr val="FF0000"/>
                </a:solidFill>
                <a:latin typeface="Twinkl Cursive Looped" panose="02000000000000000000" pitchFamily="2" charset="0"/>
              </a:rPr>
              <a:t>Hannah: 	</a:t>
            </a:r>
            <a:r>
              <a:rPr lang="en-GB" sz="3600" dirty="0" smtClean="0">
                <a:solidFill>
                  <a:srgbClr val="002060"/>
                </a:solidFill>
                <a:latin typeface="Twinkl Cursive Looped" panose="02000000000000000000" pitchFamily="2" charset="0"/>
              </a:rPr>
              <a:t>	“I am feeling a bit red”</a:t>
            </a:r>
          </a:p>
          <a:p>
            <a:pPr marL="0" indent="0">
              <a:buNone/>
            </a:pPr>
            <a:endParaRPr lang="en-GB" sz="3600" dirty="0">
              <a:solidFill>
                <a:srgbClr val="002060"/>
              </a:solidFill>
              <a:latin typeface="Twinkl Cursive Looped" panose="02000000000000000000" pitchFamily="2" charset="0"/>
            </a:endParaRPr>
          </a:p>
          <a:p>
            <a:pPr marL="0" indent="0">
              <a:buNone/>
            </a:pPr>
            <a:r>
              <a:rPr lang="en-GB" sz="3600" dirty="0" smtClean="0">
                <a:solidFill>
                  <a:srgbClr val="FF0000"/>
                </a:solidFill>
                <a:latin typeface="Twinkl Cursive Looped" panose="02000000000000000000" pitchFamily="2" charset="0"/>
              </a:rPr>
              <a:t>Staff member: 	</a:t>
            </a:r>
            <a:r>
              <a:rPr lang="en-GB" sz="3600" dirty="0" smtClean="0">
                <a:solidFill>
                  <a:srgbClr val="002060"/>
                </a:solidFill>
                <a:latin typeface="Twinkl Cursive Looped" panose="02000000000000000000" pitchFamily="2" charset="0"/>
              </a:rPr>
              <a:t>“Okay, let’s have a quick chat and see 				how I can help”</a:t>
            </a:r>
          </a:p>
        </p:txBody>
      </p:sp>
    </p:spTree>
    <p:extLst>
      <p:ext uri="{BB962C8B-B14F-4D97-AF65-F5344CB8AC3E}">
        <p14:creationId xmlns:p14="http://schemas.microsoft.com/office/powerpoint/2010/main" val="255515232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dirty="0" smtClean="0">
                <a:solidFill>
                  <a:srgbClr val="002060"/>
                </a:solidFill>
                <a:latin typeface="Twinkl Cursive Looped" panose="02000000000000000000" pitchFamily="2" charset="0"/>
              </a:rPr>
              <a:t>An example might be:</a:t>
            </a:r>
            <a:endParaRPr lang="en-GB" sz="5400" dirty="0" smtClean="0">
              <a:solidFill>
                <a:srgbClr val="002060"/>
              </a:solidFill>
              <a:latin typeface="Twinkl Cursive Looped" panose="02000000000000000000" pitchFamily="2" charset="0"/>
            </a:endParaRPr>
          </a:p>
        </p:txBody>
      </p:sp>
      <p:sp>
        <p:nvSpPr>
          <p:cNvPr id="3" name="Content Placeholder 2"/>
          <p:cNvSpPr>
            <a:spLocks noGrp="1"/>
          </p:cNvSpPr>
          <p:nvPr>
            <p:ph idx="1"/>
          </p:nvPr>
        </p:nvSpPr>
        <p:spPr>
          <a:xfrm>
            <a:off x="378691" y="1825625"/>
            <a:ext cx="11628581" cy="4843030"/>
          </a:xfrm>
        </p:spPr>
        <p:txBody>
          <a:bodyPr>
            <a:normAutofit/>
          </a:bodyPr>
          <a:lstStyle/>
          <a:p>
            <a:pPr marL="0" indent="0">
              <a:buNone/>
            </a:pPr>
            <a:endParaRPr lang="en-GB" sz="3600" dirty="0" smtClean="0">
              <a:solidFill>
                <a:srgbClr val="002060"/>
              </a:solidFill>
              <a:latin typeface="Twinkl Cursive Looped" panose="02000000000000000000" pitchFamily="2" charset="0"/>
            </a:endParaRPr>
          </a:p>
          <a:p>
            <a:pPr marL="0" indent="0">
              <a:buNone/>
            </a:pPr>
            <a:r>
              <a:rPr lang="en-GB" sz="3600" dirty="0" smtClean="0">
                <a:solidFill>
                  <a:srgbClr val="FF0000"/>
                </a:solidFill>
                <a:latin typeface="Twinkl Cursive Looped" panose="02000000000000000000" pitchFamily="2" charset="0"/>
              </a:rPr>
              <a:t>Hannah: 	</a:t>
            </a:r>
            <a:r>
              <a:rPr lang="en-GB" sz="3600" dirty="0" smtClean="0">
                <a:solidFill>
                  <a:srgbClr val="002060"/>
                </a:solidFill>
                <a:latin typeface="Twinkl Cursive Looped" panose="02000000000000000000" pitchFamily="2" charset="0"/>
              </a:rPr>
              <a:t>	“I am feeling a bit red”</a:t>
            </a:r>
          </a:p>
          <a:p>
            <a:pPr marL="0" indent="0">
              <a:buNone/>
            </a:pPr>
            <a:endParaRPr lang="en-GB" sz="3600" dirty="0">
              <a:solidFill>
                <a:srgbClr val="002060"/>
              </a:solidFill>
              <a:latin typeface="Twinkl Cursive Looped" panose="02000000000000000000" pitchFamily="2" charset="0"/>
            </a:endParaRPr>
          </a:p>
          <a:p>
            <a:pPr marL="0" indent="0">
              <a:buNone/>
            </a:pPr>
            <a:r>
              <a:rPr lang="en-GB" sz="3600" dirty="0" smtClean="0">
                <a:solidFill>
                  <a:srgbClr val="FF0000"/>
                </a:solidFill>
                <a:latin typeface="Twinkl Cursive Looped" panose="02000000000000000000" pitchFamily="2" charset="0"/>
              </a:rPr>
              <a:t>Staff member: 	</a:t>
            </a:r>
            <a:r>
              <a:rPr lang="en-GB" sz="3600" dirty="0" smtClean="0">
                <a:solidFill>
                  <a:srgbClr val="002060"/>
                </a:solidFill>
                <a:latin typeface="Twinkl Cursive Looped" panose="02000000000000000000" pitchFamily="2" charset="0"/>
              </a:rPr>
              <a:t>“Okay, let’s have a quick chat and see 				how I can help”</a:t>
            </a:r>
          </a:p>
          <a:p>
            <a:pPr marL="0" indent="0">
              <a:buNone/>
            </a:pPr>
            <a:endParaRPr lang="en-GB" sz="3600" dirty="0">
              <a:solidFill>
                <a:srgbClr val="002060"/>
              </a:solidFill>
              <a:latin typeface="Twinkl Cursive Looped" panose="02000000000000000000" pitchFamily="2" charset="0"/>
            </a:endParaRPr>
          </a:p>
          <a:p>
            <a:pPr marL="0" indent="0">
              <a:buNone/>
            </a:pPr>
            <a:r>
              <a:rPr lang="en-GB" sz="3600" dirty="0" smtClean="0">
                <a:solidFill>
                  <a:srgbClr val="002060"/>
                </a:solidFill>
                <a:latin typeface="Twinkl Cursive Looped" panose="02000000000000000000" pitchFamily="2" charset="0"/>
              </a:rPr>
              <a:t>				“I am not free to talk right now, but 				let’s meet during break”</a:t>
            </a:r>
          </a:p>
        </p:txBody>
      </p:sp>
    </p:spTree>
    <p:extLst>
      <p:ext uri="{BB962C8B-B14F-4D97-AF65-F5344CB8AC3E}">
        <p14:creationId xmlns:p14="http://schemas.microsoft.com/office/powerpoint/2010/main" val="328252812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dirty="0" smtClean="0">
                <a:solidFill>
                  <a:srgbClr val="002060"/>
                </a:solidFill>
                <a:latin typeface="Twinkl Cursive Looped" panose="02000000000000000000" pitchFamily="2" charset="0"/>
              </a:rPr>
              <a:t>When does this start</a:t>
            </a:r>
            <a:endParaRPr lang="en-GB" sz="5400" dirty="0" smtClean="0">
              <a:solidFill>
                <a:srgbClr val="002060"/>
              </a:solidFill>
              <a:latin typeface="Twinkl Cursive Looped" panose="02000000000000000000" pitchFamily="2" charset="0"/>
            </a:endParaRPr>
          </a:p>
        </p:txBody>
      </p:sp>
      <p:sp>
        <p:nvSpPr>
          <p:cNvPr id="3" name="Content Placeholder 2"/>
          <p:cNvSpPr>
            <a:spLocks noGrp="1"/>
          </p:cNvSpPr>
          <p:nvPr>
            <p:ph idx="1"/>
          </p:nvPr>
        </p:nvSpPr>
        <p:spPr>
          <a:xfrm>
            <a:off x="378691" y="1825625"/>
            <a:ext cx="11628581" cy="4843030"/>
          </a:xfrm>
        </p:spPr>
        <p:txBody>
          <a:bodyPr>
            <a:normAutofit/>
          </a:bodyPr>
          <a:lstStyle/>
          <a:p>
            <a:pPr marL="0" indent="0" algn="ctr">
              <a:buNone/>
            </a:pPr>
            <a:endParaRPr lang="en-GB" sz="8000" dirty="0" smtClean="0">
              <a:solidFill>
                <a:srgbClr val="002060"/>
              </a:solidFill>
              <a:latin typeface="Twinkl Cursive Looped" panose="02000000000000000000" pitchFamily="2" charset="0"/>
            </a:endParaRPr>
          </a:p>
          <a:p>
            <a:pPr marL="0" indent="0" algn="ctr">
              <a:buNone/>
            </a:pPr>
            <a:r>
              <a:rPr lang="en-GB" sz="8000" dirty="0" smtClean="0">
                <a:solidFill>
                  <a:srgbClr val="002060"/>
                </a:solidFill>
                <a:latin typeface="Twinkl Cursive Looped" panose="02000000000000000000" pitchFamily="2" charset="0"/>
              </a:rPr>
              <a:t>RIGHT NOW!</a:t>
            </a:r>
          </a:p>
          <a:p>
            <a:pPr marL="0" indent="0" algn="ctr">
              <a:buNone/>
            </a:pPr>
            <a:endParaRPr lang="en-GB" sz="8000" dirty="0">
              <a:solidFill>
                <a:srgbClr val="002060"/>
              </a:solidFill>
              <a:latin typeface="Twinkl Cursive Looped" panose="02000000000000000000" pitchFamily="2" charset="0"/>
            </a:endParaRPr>
          </a:p>
          <a:p>
            <a:pPr marL="0" indent="0" algn="ctr">
              <a:buNone/>
            </a:pPr>
            <a:endParaRPr lang="en-GB" sz="8000" dirty="0">
              <a:solidFill>
                <a:srgbClr val="002060"/>
              </a:solidFill>
              <a:latin typeface="Twinkl Cursive Looped" panose="02000000000000000000" pitchFamily="2" charset="0"/>
            </a:endParaRPr>
          </a:p>
        </p:txBody>
      </p:sp>
    </p:spTree>
    <p:extLst>
      <p:ext uri="{BB962C8B-B14F-4D97-AF65-F5344CB8AC3E}">
        <p14:creationId xmlns:p14="http://schemas.microsoft.com/office/powerpoint/2010/main" val="3966015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5400" dirty="0" smtClean="0">
                <a:solidFill>
                  <a:srgbClr val="002060"/>
                </a:solidFill>
                <a:latin typeface="Twinkl Cursive Looped" panose="02000000000000000000" pitchFamily="2" charset="0"/>
              </a:rPr>
              <a:t>Where can I look to remind myself?</a:t>
            </a:r>
            <a:endParaRPr lang="en-GB" sz="5400" dirty="0" smtClean="0">
              <a:solidFill>
                <a:srgbClr val="002060"/>
              </a:solidFill>
              <a:latin typeface="Twinkl Cursive Looped" panose="02000000000000000000" pitchFamily="2" charset="0"/>
            </a:endParaRPr>
          </a:p>
        </p:txBody>
      </p:sp>
      <p:sp>
        <p:nvSpPr>
          <p:cNvPr id="3" name="Content Placeholder 2"/>
          <p:cNvSpPr>
            <a:spLocks noGrp="1"/>
          </p:cNvSpPr>
          <p:nvPr>
            <p:ph idx="1"/>
          </p:nvPr>
        </p:nvSpPr>
        <p:spPr>
          <a:xfrm>
            <a:off x="378691" y="1825625"/>
            <a:ext cx="11628581" cy="4843030"/>
          </a:xfrm>
        </p:spPr>
        <p:txBody>
          <a:bodyPr>
            <a:normAutofit/>
          </a:bodyPr>
          <a:lstStyle/>
          <a:p>
            <a:r>
              <a:rPr lang="en-GB" sz="8000" dirty="0" smtClean="0">
                <a:solidFill>
                  <a:srgbClr val="002060"/>
                </a:solidFill>
                <a:latin typeface="Twinkl Cursive Looped" panose="02000000000000000000" pitchFamily="2" charset="0"/>
              </a:rPr>
              <a:t>In class</a:t>
            </a:r>
          </a:p>
          <a:p>
            <a:r>
              <a:rPr lang="en-GB" sz="8000" dirty="0" smtClean="0">
                <a:solidFill>
                  <a:srgbClr val="002060"/>
                </a:solidFill>
                <a:latin typeface="Twinkl Cursive Looped" panose="02000000000000000000" pitchFamily="2" charset="0"/>
              </a:rPr>
              <a:t>Staff lanyards</a:t>
            </a:r>
          </a:p>
          <a:p>
            <a:r>
              <a:rPr lang="en-GB" sz="8000" dirty="0" smtClean="0">
                <a:solidFill>
                  <a:srgbClr val="002060"/>
                </a:solidFill>
                <a:latin typeface="Twinkl Cursive Looped" panose="02000000000000000000" pitchFamily="2" charset="0"/>
              </a:rPr>
              <a:t>School website</a:t>
            </a:r>
            <a:endParaRPr lang="en-GB" sz="8000" dirty="0">
              <a:solidFill>
                <a:srgbClr val="002060"/>
              </a:solidFill>
              <a:latin typeface="Twinkl Cursive Looped" panose="02000000000000000000" pitchFamily="2" charset="0"/>
            </a:endParaRPr>
          </a:p>
        </p:txBody>
      </p:sp>
    </p:spTree>
    <p:extLst>
      <p:ext uri="{BB962C8B-B14F-4D97-AF65-F5344CB8AC3E}">
        <p14:creationId xmlns:p14="http://schemas.microsoft.com/office/powerpoint/2010/main" val="398482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8691" y="365125"/>
            <a:ext cx="11628581" cy="1325563"/>
          </a:xfrm>
        </p:spPr>
        <p:txBody>
          <a:bodyPr>
            <a:normAutofit fontScale="90000"/>
          </a:bodyPr>
          <a:lstStyle/>
          <a:p>
            <a:r>
              <a:rPr lang="en-GB" sz="5400" dirty="0" smtClean="0">
                <a:solidFill>
                  <a:srgbClr val="002060"/>
                </a:solidFill>
                <a:latin typeface="Twinkl Cursive Looped" panose="02000000000000000000" pitchFamily="2" charset="0"/>
              </a:rPr>
              <a:t>Can I make my own list of helpful strategies?</a:t>
            </a:r>
            <a:endParaRPr lang="en-GB" sz="5400" dirty="0" smtClean="0">
              <a:solidFill>
                <a:srgbClr val="002060"/>
              </a:solidFill>
              <a:latin typeface="Twinkl Cursive Looped" panose="02000000000000000000" pitchFamily="2" charset="0"/>
            </a:endParaRPr>
          </a:p>
        </p:txBody>
      </p:sp>
      <p:sp>
        <p:nvSpPr>
          <p:cNvPr id="3" name="Content Placeholder 2"/>
          <p:cNvSpPr>
            <a:spLocks noGrp="1"/>
          </p:cNvSpPr>
          <p:nvPr>
            <p:ph idx="1"/>
          </p:nvPr>
        </p:nvSpPr>
        <p:spPr>
          <a:xfrm>
            <a:off x="378691" y="1825625"/>
            <a:ext cx="11628581" cy="4843030"/>
          </a:xfrm>
        </p:spPr>
        <p:txBody>
          <a:bodyPr>
            <a:normAutofit/>
          </a:bodyPr>
          <a:lstStyle/>
          <a:p>
            <a:pPr marL="0" indent="0" algn="ctr">
              <a:buNone/>
            </a:pPr>
            <a:r>
              <a:rPr lang="en-GB" sz="3600" dirty="0" smtClean="0">
                <a:solidFill>
                  <a:srgbClr val="002060"/>
                </a:solidFill>
                <a:latin typeface="Twinkl Cursive Looped" panose="02000000000000000000" pitchFamily="2" charset="0"/>
              </a:rPr>
              <a:t>Of course! A template can be given to you if you would like one.</a:t>
            </a:r>
          </a:p>
          <a:p>
            <a:pPr marL="0" indent="0" algn="ctr">
              <a:buNone/>
            </a:pPr>
            <a:endParaRPr lang="en-GB" sz="3600" dirty="0">
              <a:solidFill>
                <a:srgbClr val="002060"/>
              </a:solidFill>
              <a:latin typeface="Twinkl Cursive Looped" panose="02000000000000000000" pitchFamily="2" charset="0"/>
            </a:endParaRPr>
          </a:p>
        </p:txBody>
      </p:sp>
      <p:grpSp>
        <p:nvGrpSpPr>
          <p:cNvPr id="9" name="Group 8"/>
          <p:cNvGrpSpPr/>
          <p:nvPr/>
        </p:nvGrpSpPr>
        <p:grpSpPr>
          <a:xfrm>
            <a:off x="3426690" y="2862503"/>
            <a:ext cx="5523345" cy="3876426"/>
            <a:chOff x="3426690" y="2862503"/>
            <a:chExt cx="5523345" cy="3876426"/>
          </a:xfrm>
        </p:grpSpPr>
        <p:pic>
          <p:nvPicPr>
            <p:cNvPr id="4" name="Picture 3"/>
            <p:cNvPicPr>
              <a:picLocks noChangeAspect="1"/>
            </p:cNvPicPr>
            <p:nvPr/>
          </p:nvPicPr>
          <p:blipFill rotWithShape="1">
            <a:blip r:embed="rId2"/>
            <a:srcRect l="1018" t="2233" r="1092" b="1141"/>
            <a:stretch/>
          </p:blipFill>
          <p:spPr>
            <a:xfrm>
              <a:off x="3426690" y="2862503"/>
              <a:ext cx="5523345" cy="3876426"/>
            </a:xfrm>
            <a:prstGeom prst="rect">
              <a:avLst/>
            </a:prstGeom>
          </p:spPr>
        </p:pic>
        <p:sp>
          <p:nvSpPr>
            <p:cNvPr id="5" name="Rectangle 4"/>
            <p:cNvSpPr/>
            <p:nvPr/>
          </p:nvSpPr>
          <p:spPr>
            <a:xfrm>
              <a:off x="3528291" y="5638800"/>
              <a:ext cx="1080655" cy="93749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4909127" y="5638800"/>
              <a:ext cx="1080655" cy="93749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6386946" y="5638800"/>
              <a:ext cx="1080655" cy="93749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7767782" y="5638800"/>
              <a:ext cx="1080655" cy="93749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2749203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AE0DB94A5CF0844A2B7B3D19684764B" ma:contentTypeVersion="10" ma:contentTypeDescription="Create a new document." ma:contentTypeScope="" ma:versionID="8992fa5b9c2d351a90ddc50e4ed1183d">
  <xsd:schema xmlns:xsd="http://www.w3.org/2001/XMLSchema" xmlns:xs="http://www.w3.org/2001/XMLSchema" xmlns:p="http://schemas.microsoft.com/office/2006/metadata/properties" xmlns:ns2="93aa3b01-4f1d-45ea-bf8a-1113379f85a7" xmlns:ns3="03003099-d008-4630-b831-f5bff897ed48" targetNamespace="http://schemas.microsoft.com/office/2006/metadata/properties" ma:root="true" ma:fieldsID="76ce565ae27b2e4c881b0537efabd3d3" ns2:_="" ns3:_="">
    <xsd:import namespace="93aa3b01-4f1d-45ea-bf8a-1113379f85a7"/>
    <xsd:import namespace="03003099-d008-4630-b831-f5bff897ed48"/>
    <xsd:element name="properties">
      <xsd:complexType>
        <xsd:sequence>
          <xsd:element name="documentManagement">
            <xsd:complexType>
              <xsd:all>
                <xsd:element ref="ns2:MediaServiceMetadata" minOccurs="0"/>
                <xsd:element ref="ns2:MediaServiceFastMetadata" minOccurs="0"/>
                <xsd:element ref="ns2:MediaServiceDateTaken"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3aa3b01-4f1d-45ea-bf8a-1113379f85a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lcf76f155ced4ddcb4097134ff3c332f" ma:index="12" nillable="true" ma:taxonomy="true" ma:internalName="lcf76f155ced4ddcb4097134ff3c332f" ma:taxonomyFieldName="MediaServiceImageTags" ma:displayName="Image Tags" ma:readOnly="false" ma:fieldId="{5cf76f15-5ced-4ddc-b409-7134ff3c332f}" ma:taxonomyMulti="true" ma:sspId="2d8fe749-b79d-46b5-8630-5e0045957f1d" ma:termSetId="09814cd3-568e-fe90-9814-8d621ff8fb84" ma:anchorId="fba54fb3-c3e1-fe81-a776-ca4b69148c4d" ma:open="true" ma:isKeyword="false">
      <xsd:complexType>
        <xsd:sequence>
          <xsd:element ref="pc:Terms" minOccurs="0" maxOccurs="1"/>
        </xsd:sequence>
      </xsd:complex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03003099-d008-4630-b831-f5bff897ed48" elementFormDefault="qualified">
    <xsd:import namespace="http://schemas.microsoft.com/office/2006/documentManagement/types"/>
    <xsd:import namespace="http://schemas.microsoft.com/office/infopath/2007/PartnerControls"/>
    <xsd:element name="TaxCatchAll" ma:index="13" nillable="true" ma:displayName="Taxonomy Catch All Column" ma:hidden="true" ma:list="{feb01a18-ae54-4fb7-ab07-220ec5a0aa7c}" ma:internalName="TaxCatchAll" ma:showField="CatchAllData" ma:web="03003099-d008-4630-b831-f5bff897ed4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03003099-d008-4630-b831-f5bff897ed48" xsi:nil="true"/>
    <lcf76f155ced4ddcb4097134ff3c332f xmlns="93aa3b01-4f1d-45ea-bf8a-1113379f85a7">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85A3189-36A8-44B9-9CE8-95F527B6A67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3aa3b01-4f1d-45ea-bf8a-1113379f85a7"/>
    <ds:schemaRef ds:uri="03003099-d008-4630-b831-f5bff897ed4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0D77648-5AC6-4B06-A5AF-22FADF113C87}">
  <ds:schemaRefs>
    <ds:schemaRef ds:uri="http://schemas.microsoft.com/sharepoint/v3/contenttype/forms"/>
  </ds:schemaRefs>
</ds:datastoreItem>
</file>

<file path=customXml/itemProps3.xml><?xml version="1.0" encoding="utf-8"?>
<ds:datastoreItem xmlns:ds="http://schemas.openxmlformats.org/officeDocument/2006/customXml" ds:itemID="{F653D72B-8AAE-4F24-8A15-AB594F998C01}">
  <ds:schemaRefs>
    <ds:schemaRef ds:uri="http://schemas.microsoft.com/office/2006/documentManagement/types"/>
    <ds:schemaRef ds:uri="03003099-d008-4630-b831-f5bff897ed48"/>
    <ds:schemaRef ds:uri="http://purl.org/dc/elements/1.1/"/>
    <ds:schemaRef ds:uri="http://schemas.microsoft.com/office/2006/metadata/properties"/>
    <ds:schemaRef ds:uri="http://schemas.microsoft.com/office/infopath/2007/PartnerControls"/>
    <ds:schemaRef ds:uri="http://purl.org/dc/terms/"/>
    <ds:schemaRef ds:uri="http://schemas.openxmlformats.org/package/2006/metadata/core-properties"/>
    <ds:schemaRef ds:uri="93aa3b01-4f1d-45ea-bf8a-1113379f85a7"/>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192</TotalTime>
  <Words>409</Words>
  <Application>Microsoft Office PowerPoint</Application>
  <PresentationFormat>Widescreen</PresentationFormat>
  <Paragraphs>82</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Calibri</vt:lpstr>
      <vt:lpstr>Calibri Light</vt:lpstr>
      <vt:lpstr>Twinkl Cursive Looped</vt:lpstr>
      <vt:lpstr>Office Theme</vt:lpstr>
      <vt:lpstr>Zones of Regulation</vt:lpstr>
      <vt:lpstr>Self regulation</vt:lpstr>
      <vt:lpstr>Self regulation</vt:lpstr>
      <vt:lpstr>Self regulation</vt:lpstr>
      <vt:lpstr>Zones of regulation</vt:lpstr>
      <vt:lpstr>PowerPoint Presentation</vt:lpstr>
      <vt:lpstr>PowerPoint Presentation</vt:lpstr>
      <vt:lpstr>The green zone - The learning zone!! We are expected to be in the Green Zone while we are learning. It is when our brains and bodies are relaxed and focused!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Who will use this?</vt:lpstr>
      <vt:lpstr>An example might be:</vt:lpstr>
      <vt:lpstr>An example might be:</vt:lpstr>
      <vt:lpstr>When does this start</vt:lpstr>
      <vt:lpstr>Where can I look to remind myself?</vt:lpstr>
      <vt:lpstr>Can I make my own list of helpful strategies?</vt:lpstr>
    </vt:vector>
  </TitlesOfParts>
  <Company>Stamford Park Junior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Zones of Regulation</dc:title>
  <dc:creator>Michael Smith</dc:creator>
  <cp:lastModifiedBy>Michael Smith</cp:lastModifiedBy>
  <cp:revision>7</cp:revision>
  <dcterms:created xsi:type="dcterms:W3CDTF">2023-01-18T10:11:09Z</dcterms:created>
  <dcterms:modified xsi:type="dcterms:W3CDTF">2023-01-18T13:23:19Z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0x0101001AE0DB94A5CF0844A2B7B3D19684764B</vt:lpwstr>
  </property>
  <property fmtid="{D5CDD505-2E9C-101B-9397-08002B2CF9AE}" pid="3" name="MediaServiceImageTags">
    <vt:lpwstr/>
  </property>
</Properties>
</file>