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6" r:id="rId7"/>
    <p:sldId id="271" r:id="rId8"/>
    <p:sldId id="260" r:id="rId9"/>
    <p:sldId id="262" r:id="rId10"/>
    <p:sldId id="263" r:id="rId11"/>
    <p:sldId id="267" r:id="rId12"/>
    <p:sldId id="270" r:id="rId13"/>
    <p:sldId id="268" r:id="rId14"/>
    <p:sldId id="272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DDDD34-1150-4408-8AAC-BFA0D388841D}" v="1" dt="2022-11-28T07:53:33.4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rice" userId="df2d1eed-0667-4436-aeba-a7976b456b18" providerId="ADAL" clId="{72B8802C-C764-49A0-819E-6A38DD7FC8E1}"/>
    <pc:docChg chg="custSel addSld modSld">
      <pc:chgData name="Sarah Price" userId="df2d1eed-0667-4436-aeba-a7976b456b18" providerId="ADAL" clId="{72B8802C-C764-49A0-819E-6A38DD7FC8E1}" dt="2022-10-04T07:56:06.894" v="96" actId="26606"/>
      <pc:docMkLst>
        <pc:docMk/>
      </pc:docMkLst>
      <pc:sldChg chg="modSp mod">
        <pc:chgData name="Sarah Price" userId="df2d1eed-0667-4436-aeba-a7976b456b18" providerId="ADAL" clId="{72B8802C-C764-49A0-819E-6A38DD7FC8E1}" dt="2022-10-04T07:53:22.493" v="41"/>
        <pc:sldMkLst>
          <pc:docMk/>
          <pc:sldMk cId="1211886504" sldId="258"/>
        </pc:sldMkLst>
        <pc:spChg chg="mod">
          <ac:chgData name="Sarah Price" userId="df2d1eed-0667-4436-aeba-a7976b456b18" providerId="ADAL" clId="{72B8802C-C764-49A0-819E-6A38DD7FC8E1}" dt="2022-10-04T07:53:22.493" v="41"/>
          <ac:spMkLst>
            <pc:docMk/>
            <pc:sldMk cId="1211886504" sldId="258"/>
            <ac:spMk id="3" creationId="{D5E1D676-1F6D-0323-55E8-D34B3FD06A93}"/>
          </ac:spMkLst>
        </pc:spChg>
      </pc:sldChg>
      <pc:sldChg chg="modSp mod">
        <pc:chgData name="Sarah Price" userId="df2d1eed-0667-4436-aeba-a7976b456b18" providerId="ADAL" clId="{72B8802C-C764-49A0-819E-6A38DD7FC8E1}" dt="2022-10-04T07:54:08.613" v="89" actId="20577"/>
        <pc:sldMkLst>
          <pc:docMk/>
          <pc:sldMk cId="1336038246" sldId="262"/>
        </pc:sldMkLst>
        <pc:spChg chg="mod">
          <ac:chgData name="Sarah Price" userId="df2d1eed-0667-4436-aeba-a7976b456b18" providerId="ADAL" clId="{72B8802C-C764-49A0-819E-6A38DD7FC8E1}" dt="2022-10-04T07:54:08.613" v="89" actId="20577"/>
          <ac:spMkLst>
            <pc:docMk/>
            <pc:sldMk cId="1336038246" sldId="262"/>
            <ac:spMk id="3" creationId="{D5E1D676-1F6D-0323-55E8-D34B3FD06A93}"/>
          </ac:spMkLst>
        </pc:spChg>
      </pc:sldChg>
      <pc:sldChg chg="addSp delSp modSp add mod setBg delDesignElem">
        <pc:chgData name="Sarah Price" userId="df2d1eed-0667-4436-aeba-a7976b456b18" providerId="ADAL" clId="{72B8802C-C764-49A0-819E-6A38DD7FC8E1}" dt="2022-10-04T07:56:06.894" v="96" actId="26606"/>
        <pc:sldMkLst>
          <pc:docMk/>
          <pc:sldMk cId="332968319" sldId="270"/>
        </pc:sldMkLst>
        <pc:spChg chg="mo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2" creationId="{C3C953B9-91AA-22CF-4606-CFC9978ADAC7}"/>
          </ac:spMkLst>
        </pc:spChg>
        <pc:spChg chg="mo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9" creationId="{BF3E644F-EDA8-4EDA-6D22-74B87711CEA4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11" creationId="{8FC9BE17-9A7B-462D-AE50-3D8777387304}"/>
          </ac:spMkLst>
        </pc:spChg>
        <pc:spChg chg="del">
          <ac:chgData name="Sarah Price" userId="df2d1eed-0667-4436-aeba-a7976b456b18" providerId="ADAL" clId="{72B8802C-C764-49A0-819E-6A38DD7FC8E1}" dt="2022-10-04T07:54:24.953" v="91"/>
          <ac:spMkLst>
            <pc:docMk/>
            <pc:sldMk cId="332968319" sldId="270"/>
            <ac:spMk id="12" creationId="{04812C46-200A-4DEB-A05E-3ED6C68C2387}"/>
          </ac:spMkLst>
        </pc:spChg>
        <pc:spChg chg="del">
          <ac:chgData name="Sarah Price" userId="df2d1eed-0667-4436-aeba-a7976b456b18" providerId="ADAL" clId="{72B8802C-C764-49A0-819E-6A38DD7FC8E1}" dt="2022-10-04T07:54:24.953" v="91"/>
          <ac:spMkLst>
            <pc:docMk/>
            <pc:sldMk cId="332968319" sldId="270"/>
            <ac:spMk id="14" creationId="{D1EA859B-E555-4109-94F3-6700E046E008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16" creationId="{3EBE8569-6AEC-4B8C-8D53-2DE337CDBA65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18" creationId="{55D4142C-5077-457F-A6AD-3FECFDB39685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20" creationId="{7A5F0580-5EE9-419F-96EE-B6529EF6E7D0}"/>
          </ac:spMkLst>
        </pc:spChg>
        <pc:picChg chg="add mod ord">
          <ac:chgData name="Sarah Price" userId="df2d1eed-0667-4436-aeba-a7976b456b18" providerId="ADAL" clId="{72B8802C-C764-49A0-819E-6A38DD7FC8E1}" dt="2022-10-04T07:56:06.894" v="96" actId="26606"/>
          <ac:picMkLst>
            <pc:docMk/>
            <pc:sldMk cId="332968319" sldId="270"/>
            <ac:picMk id="4" creationId="{D118B72B-9CAF-1205-EDC7-1A486D747A01}"/>
          </ac:picMkLst>
        </pc:picChg>
        <pc:picChg chg="del">
          <ac:chgData name="Sarah Price" userId="df2d1eed-0667-4436-aeba-a7976b456b18" providerId="ADAL" clId="{72B8802C-C764-49A0-819E-6A38DD7FC8E1}" dt="2022-10-04T07:56:03.639" v="92" actId="478"/>
          <ac:picMkLst>
            <pc:docMk/>
            <pc:sldMk cId="332968319" sldId="270"/>
            <ac:picMk id="5" creationId="{769679D4-0BB9-F770-BDB2-7140555A6A9E}"/>
          </ac:picMkLst>
        </pc:picChg>
      </pc:sldChg>
    </pc:docChg>
  </pc:docChgLst>
  <pc:docChgLst>
    <pc:chgData name="Sarah Price" userId="df2d1eed-0667-4436-aeba-a7976b456b18" providerId="ADAL" clId="{F0DDDD34-1150-4408-8AAC-BFA0D388841D}"/>
    <pc:docChg chg="custSel addSld modSld">
      <pc:chgData name="Sarah Price" userId="df2d1eed-0667-4436-aeba-a7976b456b18" providerId="ADAL" clId="{F0DDDD34-1150-4408-8AAC-BFA0D388841D}" dt="2022-11-28T07:55:35.008" v="432" actId="20577"/>
      <pc:docMkLst>
        <pc:docMk/>
      </pc:docMkLst>
      <pc:sldChg chg="addSp delSp modSp add mod">
        <pc:chgData name="Sarah Price" userId="df2d1eed-0667-4436-aeba-a7976b456b18" providerId="ADAL" clId="{F0DDDD34-1150-4408-8AAC-BFA0D388841D}" dt="2022-11-28T07:55:35.008" v="432" actId="20577"/>
        <pc:sldMkLst>
          <pc:docMk/>
          <pc:sldMk cId="4106534046" sldId="271"/>
        </pc:sldMkLst>
        <pc:spChg chg="mod">
          <ac:chgData name="Sarah Price" userId="df2d1eed-0667-4436-aeba-a7976b456b18" providerId="ADAL" clId="{F0DDDD34-1150-4408-8AAC-BFA0D388841D}" dt="2022-11-28T07:53:59.171" v="47" actId="20577"/>
          <ac:spMkLst>
            <pc:docMk/>
            <pc:sldMk cId="4106534046" sldId="271"/>
            <ac:spMk id="2" creationId="{9BA80B50-5FF9-B81A-6F0C-674B492CE62D}"/>
          </ac:spMkLst>
        </pc:spChg>
        <pc:spChg chg="mod">
          <ac:chgData name="Sarah Price" userId="df2d1eed-0667-4436-aeba-a7976b456b18" providerId="ADAL" clId="{F0DDDD34-1150-4408-8AAC-BFA0D388841D}" dt="2022-11-28T07:55:35.008" v="432" actId="20577"/>
          <ac:spMkLst>
            <pc:docMk/>
            <pc:sldMk cId="4106534046" sldId="271"/>
            <ac:spMk id="3" creationId="{D5E1D676-1F6D-0323-55E8-D34B3FD06A93}"/>
          </ac:spMkLst>
        </pc:spChg>
        <pc:spChg chg="del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19" creationId="{04812C46-200A-4DEB-A05E-3ED6C68C2387}"/>
          </ac:spMkLst>
        </pc:spChg>
        <pc:spChg chg="del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21" creationId="{D1EA859B-E555-4109-94F3-6700E046E008}"/>
          </ac:spMkLst>
        </pc:spChg>
        <pc:spChg chg="add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26" creationId="{04812C46-200A-4DEB-A05E-3ED6C68C2387}"/>
          </ac:spMkLst>
        </pc:spChg>
        <pc:spChg chg="add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28" creationId="{D1EA859B-E555-4109-94F3-6700E046E008}"/>
          </ac:spMkLst>
        </pc:spChg>
        <pc:picChg chg="del">
          <ac:chgData name="Sarah Price" userId="df2d1eed-0667-4436-aeba-a7976b456b18" providerId="ADAL" clId="{F0DDDD34-1150-4408-8AAC-BFA0D388841D}" dt="2022-11-28T07:53:33.067" v="1" actId="478"/>
          <ac:picMkLst>
            <pc:docMk/>
            <pc:sldMk cId="4106534046" sldId="271"/>
            <ac:picMk id="5" creationId="{BFDDE1BD-5CD5-AAA0-CD5F-33E03BBD28A8}"/>
          </ac:picMkLst>
        </pc:picChg>
        <pc:picChg chg="add mod ord">
          <ac:chgData name="Sarah Price" userId="df2d1eed-0667-4436-aeba-a7976b456b18" providerId="ADAL" clId="{F0DDDD34-1150-4408-8AAC-BFA0D388841D}" dt="2022-11-28T07:53:47.705" v="5" actId="26606"/>
          <ac:picMkLst>
            <pc:docMk/>
            <pc:sldMk cId="4106534046" sldId="271"/>
            <ac:picMk id="6" creationId="{D8D099D4-D47D-DF53-2299-4231CBE5F5C6}"/>
          </ac:picMkLst>
        </pc:picChg>
      </pc:sldChg>
    </pc:docChg>
  </pc:docChgLst>
  <pc:docChgLst>
    <pc:chgData name="Sarah Price" userId="S::sprice@spprimary.org.uk::df2d1eed-0667-4436-aeba-a7976b456b18" providerId="AD" clId="Web-{90EFFF08-1616-4B17-B126-8CB807631495}"/>
    <pc:docChg chg="modSld">
      <pc:chgData name="Sarah Price" userId="S::sprice@spprimary.org.uk::df2d1eed-0667-4436-aeba-a7976b456b18" providerId="AD" clId="Web-{90EFFF08-1616-4B17-B126-8CB807631495}" dt="2022-10-17T08:21:19.991" v="1"/>
      <pc:docMkLst>
        <pc:docMk/>
      </pc:docMkLst>
      <pc:sldChg chg="addSp delSp modSp">
        <pc:chgData name="Sarah Price" userId="S::sprice@spprimary.org.uk::df2d1eed-0667-4436-aeba-a7976b456b18" providerId="AD" clId="Web-{90EFFF08-1616-4B17-B126-8CB807631495}" dt="2022-10-17T08:21:19.991" v="1"/>
        <pc:sldMkLst>
          <pc:docMk/>
          <pc:sldMk cId="2153806899" sldId="269"/>
        </pc:sldMkLst>
        <pc:spChg chg="add del">
          <ac:chgData name="Sarah Price" userId="S::sprice@spprimary.org.uk::df2d1eed-0667-4436-aeba-a7976b456b18" providerId="AD" clId="Web-{90EFFF08-1616-4B17-B126-8CB807631495}" dt="2022-10-17T08:21:19.991" v="1"/>
          <ac:spMkLst>
            <pc:docMk/>
            <pc:sldMk cId="2153806899" sldId="269"/>
            <ac:spMk id="3" creationId="{D5E1D676-1F6D-0323-55E8-D34B3FD06A93}"/>
          </ac:spMkLst>
        </pc:spChg>
        <pc:spChg chg="add del mod">
          <ac:chgData name="Sarah Price" userId="S::sprice@spprimary.org.uk::df2d1eed-0667-4436-aeba-a7976b456b18" providerId="AD" clId="Web-{90EFFF08-1616-4B17-B126-8CB807631495}" dt="2022-10-17T08:21:19.991" v="1"/>
          <ac:spMkLst>
            <pc:docMk/>
            <pc:sldMk cId="2153806899" sldId="269"/>
            <ac:spMk id="6" creationId="{3661C4D1-E5C4-1C6D-F5B8-6261B55A0895}"/>
          </ac:spMkLst>
        </pc:spChg>
      </pc:sldChg>
    </pc:docChg>
  </pc:docChgLst>
  <pc:docChgLst>
    <pc:chgData name="Sarah Price" userId="S::sprice@spprimary.org.uk::df2d1eed-0667-4436-aeba-a7976b456b18" providerId="AD" clId="Web-{8DA34FDF-3716-4D28-86D1-6FD1EB6DF044}"/>
    <pc:docChg chg="modSld sldOrd">
      <pc:chgData name="Sarah Price" userId="S::sprice@spprimary.org.uk::df2d1eed-0667-4436-aeba-a7976b456b18" providerId="AD" clId="Web-{8DA34FDF-3716-4D28-86D1-6FD1EB6DF044}" dt="2022-11-09T09:05:48.225" v="18" actId="20577"/>
      <pc:docMkLst>
        <pc:docMk/>
      </pc:docMkLst>
      <pc:sldChg chg="ord">
        <pc:chgData name="Sarah Price" userId="S::sprice@spprimary.org.uk::df2d1eed-0667-4436-aeba-a7976b456b18" providerId="AD" clId="Web-{8DA34FDF-3716-4D28-86D1-6FD1EB6DF044}" dt="2022-11-09T09:05:14.677" v="0"/>
        <pc:sldMkLst>
          <pc:docMk/>
          <pc:sldMk cId="1992680639" sldId="260"/>
        </pc:sldMkLst>
      </pc:sldChg>
      <pc:sldChg chg="modSp">
        <pc:chgData name="Sarah Price" userId="S::sprice@spprimary.org.uk::df2d1eed-0667-4436-aeba-a7976b456b18" providerId="AD" clId="Web-{8DA34FDF-3716-4D28-86D1-6FD1EB6DF044}" dt="2022-11-09T09:05:48.225" v="18" actId="20577"/>
        <pc:sldMkLst>
          <pc:docMk/>
          <pc:sldMk cId="332968319" sldId="270"/>
        </pc:sldMkLst>
        <pc:spChg chg="mod">
          <ac:chgData name="Sarah Price" userId="S::sprice@spprimary.org.uk::df2d1eed-0667-4436-aeba-a7976b456b18" providerId="AD" clId="Web-{8DA34FDF-3716-4D28-86D1-6FD1EB6DF044}" dt="2022-11-09T09:05:48.225" v="18" actId="20577"/>
          <ac:spMkLst>
            <pc:docMk/>
            <pc:sldMk cId="332968319" sldId="270"/>
            <ac:spMk id="9" creationId="{BF3E644F-EDA8-4EDA-6D22-74B87711CEA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476E3-4BD5-8BB8-682C-3DF6E00A0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12684-AEA8-FDBA-D2FE-C0C27FBA4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2CE6-B633-6D2F-03B7-7E52E635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ECBC7-D6B6-8527-1773-C0F75E84E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8DD71-6246-0BC4-0197-61620664C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4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B4494-E570-E83C-1386-666B2B888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F96D2-1892-D808-916B-74E874D04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27F3E-5D0C-688B-BA9B-F7ED83F7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274C2-0AFC-7A7E-65EF-E778A840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B3959-0AC3-F382-C8A5-A81C02457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4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690B-E87E-2768-2E6B-B7B0FA95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1AD72-863E-D20B-CB96-3A5D7E7D9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67B2-BBD3-036C-E21E-0DEC19C8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744CF-22A8-2D94-7706-64C2B960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F94D4-EF39-878F-B5E0-93BF055C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3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851F2-1FFE-2166-C240-7E9D1147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9FB55-305F-6CD3-0234-489A538BF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F9CD5F-88C9-5BA4-CD9F-7B1CC924B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F2A79-C039-7864-962E-8D9ECF9B3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754B3-90AC-53B7-4BD9-835E2CEF0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E0D8E-7538-64A9-7603-340FF75B8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0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6835B-22F0-C256-7AD8-6401C641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7D89D-6871-48DC-59BC-A8364670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18BB3-24F7-95E3-664F-7813A024B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5AD2B-0140-394D-D8E9-88BA2B1A9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F9AF8-1996-E95B-2714-6D4F591B5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D0417C-529A-A3DC-83A5-8B0227AF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EA39E7-7DAB-A09F-D11D-67D820B6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BA5AB3-FB9B-018D-AB42-E088AA229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22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7524F-965D-B539-5896-7EE8D548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DC548-F106-1946-C82A-02834EC0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29697-72C6-C839-B386-51063735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643676-0FBB-6A0D-66AC-FF082774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EF9464-C291-73BD-99CE-055876686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8644BF-4828-5112-873C-7F005248E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CA7D6-A4DE-5E65-CCD4-6350F2324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70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DED19-F17D-995F-2E8F-DB10668BD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DB430-39AF-FE47-1B7C-CB9694E8B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0714-B4F9-B38C-5669-9CF3A3135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EA919-598D-6D64-2763-4B3B930C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1D209-0794-C0E4-DED4-89C389912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33162-45A2-6E0E-098E-302C9160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E9183-25EE-6F54-CA5D-D0BCE5AD1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F6944-847B-EFA9-8E86-3BE5C3EAF9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5BDCEF-98FE-4B33-50BC-01B77790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A8C21-AD12-E65B-D37B-A5B66C4D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C8FD36-A2E6-D9A1-E20B-9D710232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32662-093F-1508-39C9-FBEE6046D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0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56B3-19D0-4DC4-5B32-39CDC1172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5B6A2-AD60-2F43-9B71-BA6941F29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BFEE-E9B6-8D2B-0699-8204CE0E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16706-45C1-D626-4022-9208B31F6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66735-732C-2457-D20B-1E7366BCC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32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A352C-EB3C-D602-A484-F20106D07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54268C-BE5F-B6CD-37B3-5B8113C3F9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E8361-0F36-037D-14DD-D3F11F0B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3C7CB-7913-98CD-6F86-54F2C329E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98F59-0290-E34C-E5B9-22E60B53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8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E135E5-D9D3-8190-012B-79C3271A2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C4D00-AF54-6E33-932F-2F8FEE403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BDC26-DC63-EE93-4DB3-4A3B571C99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4267B-963B-44EC-ACE4-6BBB7225ECC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15AB7-FECB-D817-49E9-BE5713DE1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536B4-6210-329B-0F5C-74BA55D0C3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17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arge brick building&#10;&#10;Description automatically generated with low confidence">
            <a:extLst>
              <a:ext uri="{FF2B5EF4-FFF2-40B4-BE49-F238E27FC236}">
                <a16:creationId xmlns:a16="http://schemas.microsoft.com/office/drawing/2014/main" id="{957662D7-B812-D603-C2F0-26BD535D24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783C3B-232D-6B6C-65E7-688B51F66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Welcome to Stamford Park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BDD878-0445-3DFA-E37A-1B24587029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Phonics Screening Check </a:t>
            </a:r>
          </a:p>
        </p:txBody>
      </p:sp>
    </p:spTree>
    <p:extLst>
      <p:ext uri="{BB962C8B-B14F-4D97-AF65-F5344CB8AC3E}">
        <p14:creationId xmlns:p14="http://schemas.microsoft.com/office/powerpoint/2010/main" val="8551165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ck on a building&#10;&#10;Description automatically generated with medium confidence">
            <a:extLst>
              <a:ext uri="{FF2B5EF4-FFF2-40B4-BE49-F238E27FC236}">
                <a16:creationId xmlns:a16="http://schemas.microsoft.com/office/drawing/2014/main" id="{F4944344-B8E6-BC80-D2B5-1EFBA0CC63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3" r="90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048500" cy="1899912"/>
          </a:xfrm>
        </p:spPr>
        <p:txBody>
          <a:bodyPr>
            <a:normAutofit/>
          </a:bodyPr>
          <a:lstStyle/>
          <a:p>
            <a:r>
              <a:rPr lang="en-GB" altLang="en-US" sz="4000" dirty="0"/>
              <a:t>What is the Year 1 Phonics Screening Check?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908" y="2630152"/>
            <a:ext cx="4349262" cy="4172317"/>
          </a:xfrm>
        </p:spPr>
        <p:txBody>
          <a:bodyPr>
            <a:normAutofit/>
          </a:bodyPr>
          <a:lstStyle/>
          <a:p>
            <a:r>
              <a:rPr lang="en-GB" altLang="en-US" sz="2200" dirty="0">
                <a:latin typeface="SassoonCRInfant" pitchFamily="2" charset="0"/>
              </a:rPr>
              <a:t>A quick and easy check of your child’s phonic knowledge.</a:t>
            </a:r>
          </a:p>
          <a:p>
            <a:r>
              <a:rPr lang="en-GB" altLang="en-US" sz="2200" dirty="0">
                <a:latin typeface="SassoonCRInfant" pitchFamily="2" charset="0"/>
              </a:rPr>
              <a:t>It helps us to confirm whether your child has made the expected progress in DECODING. </a:t>
            </a:r>
          </a:p>
          <a:p>
            <a:r>
              <a:rPr lang="en-GB" altLang="en-US" sz="2200" dirty="0">
                <a:latin typeface="SassoonCRInfant" pitchFamily="2" charset="0"/>
              </a:rPr>
              <a:t>It is </a:t>
            </a:r>
            <a:r>
              <a:rPr lang="en-GB" altLang="en-US" sz="2200" b="1" dirty="0">
                <a:latin typeface="SassoonCRInfant" panose="00000400000000000000" pitchFamily="2" charset="0"/>
              </a:rPr>
              <a:t>NOT</a:t>
            </a:r>
            <a:r>
              <a:rPr lang="en-GB" altLang="en-US" sz="2200" dirty="0">
                <a:latin typeface="SassoonCRInfant" panose="00000400000000000000" pitchFamily="2" charset="0"/>
              </a:rPr>
              <a:t> a reading test.</a:t>
            </a:r>
            <a:endParaRPr lang="en-GB" altLang="en-US" sz="2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CRInfant" panose="00000400000000000000" pitchFamily="2" charset="0"/>
            </a:endParaRPr>
          </a:p>
          <a:p>
            <a:r>
              <a:rPr lang="en-GB" altLang="en-US" sz="2200" dirty="0">
                <a:latin typeface="SassoonCRInfant" panose="00000400000000000000" pitchFamily="2" charset="0"/>
              </a:rPr>
              <a:t>Reading is a combination of decoding AND comprehension.</a:t>
            </a:r>
          </a:p>
          <a:p>
            <a:r>
              <a:rPr lang="en-GB" altLang="en-US" sz="2200" dirty="0">
                <a:latin typeface="SassoonCRInfant" panose="00000400000000000000" pitchFamily="2" charset="0"/>
              </a:rPr>
              <a:t>All children nationally take part in this check.</a:t>
            </a:r>
          </a:p>
          <a:p>
            <a:endParaRPr lang="en-US" altLang="en-US" sz="24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824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standing together&#10;&#10;Description automatically generated with low confidence">
            <a:extLst>
              <a:ext uri="{FF2B5EF4-FFF2-40B4-BE49-F238E27FC236}">
                <a16:creationId xmlns:a16="http://schemas.microsoft.com/office/drawing/2014/main" id="{51A31A9D-4CA7-44D3-522D-E74ED5C7B6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846" y="365125"/>
            <a:ext cx="5688623" cy="1899912"/>
          </a:xfrm>
        </p:spPr>
        <p:txBody>
          <a:bodyPr>
            <a:normAutofit/>
          </a:bodyPr>
          <a:lstStyle/>
          <a:p>
            <a:r>
              <a:rPr lang="en-GB" sz="4000" dirty="0"/>
              <a:t>When does it take place?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7D39A-2DE1-0829-B818-002983185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907" y="2630152"/>
            <a:ext cx="4384431" cy="3742762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SassoonCRInfant" pitchFamily="2" charset="0"/>
              </a:rPr>
              <a:t>This year the check will take place during the week commencing </a:t>
            </a:r>
            <a:r>
              <a:rPr lang="en-GB" altLang="en-US" sz="2400" b="1" dirty="0">
                <a:latin typeface="SassoonCRInfant" pitchFamily="2" charset="0"/>
              </a:rPr>
              <a:t>Monday 12</a:t>
            </a:r>
            <a:r>
              <a:rPr lang="en-GB" altLang="en-US" sz="2400" b="1" baseline="30000" dirty="0">
                <a:latin typeface="SassoonCRInfant" pitchFamily="2" charset="0"/>
              </a:rPr>
              <a:t>th</a:t>
            </a:r>
            <a:r>
              <a:rPr lang="en-GB" altLang="en-US" sz="2400" b="1" dirty="0">
                <a:latin typeface="SassoonCRInfant" pitchFamily="2" charset="0"/>
              </a:rPr>
              <a:t> June 2023.</a:t>
            </a:r>
            <a:endParaRPr lang="en-US" altLang="en-US" sz="2400" b="1" dirty="0">
              <a:latin typeface="SassoonCRInfant" pitchFamily="2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66494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After the Check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911" y="365125"/>
            <a:ext cx="7777089" cy="51872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A2A097F-10F3-56BB-486E-0061BC17D876}"/>
              </a:ext>
            </a:extLst>
          </p:cNvPr>
          <p:cNvSpPr txBox="1">
            <a:spLocks/>
          </p:cNvSpPr>
          <p:nvPr/>
        </p:nvSpPr>
        <p:spPr>
          <a:xfrm>
            <a:off x="257908" y="2630152"/>
            <a:ext cx="4255370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dirty="0">
                <a:latin typeface="SassoonCRInfant" panose="00000400000000000000" pitchFamily="2" charset="0"/>
              </a:rPr>
              <a:t>At the end of the year, you will be informed about how your child has done in the phonic screening test. 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06534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4C3A44BB-E01C-4AA8-B2C8-32FC346D2E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2353" y="404113"/>
            <a:ext cx="600398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>
                <a:latin typeface="+mj-lt"/>
                <a:ea typeface="+mj-ea"/>
                <a:cs typeface="+mj-cs"/>
              </a:rPr>
              <a:t>Retesting 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FBAA4A49-BB37-E1A2-376A-3E589D36E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4873" y="3167562"/>
            <a:ext cx="7594488" cy="1299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>
                <a:latin typeface="SassoonCRInfant" pitchFamily="2" charset="0"/>
              </a:rPr>
              <a:t>Children who do not reach the required standard will be tested again the following year in Year 2. In 2022, the required standard was </a:t>
            </a:r>
            <a:r>
              <a:rPr lang="en-US" altLang="en-US" sz="2000" dirty="0" smtClean="0">
                <a:latin typeface="SassoonCRInfant" pitchFamily="2" charset="0"/>
              </a:rPr>
              <a:t>32/40. </a:t>
            </a:r>
            <a:endParaRPr lang="en-US" altLang="en-US" sz="2000" dirty="0">
              <a:latin typeface="SassoonCRInfant" pitchFamily="2" charset="0"/>
            </a:endParaRPr>
          </a:p>
          <a:p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89" y="91633"/>
            <a:ext cx="3642495" cy="546018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921" y="4393"/>
            <a:ext cx="3901440" cy="26022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613" y="4096808"/>
            <a:ext cx="3901440" cy="260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80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47238" cy="1899912"/>
          </a:xfrm>
        </p:spPr>
        <p:txBody>
          <a:bodyPr>
            <a:normAutofit/>
          </a:bodyPr>
          <a:lstStyle/>
          <a:p>
            <a:r>
              <a:rPr lang="en-GB" sz="4000" dirty="0"/>
              <a:t>How does it work?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5747238" cy="3742762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GB" altLang="en-US" sz="2000" dirty="0">
                <a:latin typeface="SassoonCRInfant" panose="00000400000000000000" pitchFamily="2" charset="0"/>
              </a:rPr>
              <a:t>Your child will sit with their teacher and be asked to read 40 words aloud.</a:t>
            </a:r>
          </a:p>
          <a:p>
            <a:pPr algn="just">
              <a:defRPr/>
            </a:pPr>
            <a:endParaRPr lang="en-GB" altLang="en-US" sz="2000" dirty="0">
              <a:latin typeface="SassoonCRInfant" panose="00000400000000000000" pitchFamily="2" charset="0"/>
            </a:endParaRPr>
          </a:p>
          <a:p>
            <a:pPr algn="just">
              <a:defRPr/>
            </a:pPr>
            <a:r>
              <a:rPr lang="en-GB" altLang="en-US" sz="2000" dirty="0">
                <a:latin typeface="SassoonCRInfant" panose="00000400000000000000" pitchFamily="2" charset="0"/>
              </a:rPr>
              <a:t>The check takes  a few minutes to complete and there is no time limit.</a:t>
            </a:r>
          </a:p>
          <a:p>
            <a:pPr>
              <a:defRPr/>
            </a:pPr>
            <a:endParaRPr lang="en-GB" altLang="en-US" sz="2000" dirty="0">
              <a:latin typeface="SassoonCRInfant" panose="00000400000000000000" pitchFamily="2" charset="0"/>
            </a:endParaRPr>
          </a:p>
          <a:p>
            <a:pPr marL="0" indent="0" algn="ctr">
              <a:buNone/>
              <a:defRPr/>
            </a:pPr>
            <a:r>
              <a:rPr lang="en-GB" altLang="en-US" sz="2000" dirty="0">
                <a:solidFill>
                  <a:srgbClr val="FF0000"/>
                </a:solidFill>
                <a:latin typeface="SassoonCRInfant" panose="00000400000000000000" pitchFamily="2" charset="0"/>
              </a:rPr>
              <a:t>The check is carefully designed not to be stressful to your child.</a:t>
            </a:r>
          </a:p>
          <a:p>
            <a:endParaRPr lang="en-GB" sz="20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267" y="225933"/>
            <a:ext cx="4257675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6038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178062" cy="1899912"/>
          </a:xfrm>
        </p:spPr>
        <p:txBody>
          <a:bodyPr>
            <a:normAutofit/>
          </a:bodyPr>
          <a:lstStyle/>
          <a:p>
            <a:r>
              <a:rPr lang="en-GB" sz="4000" dirty="0"/>
              <a:t>What are the ‘alien’ words?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3728F4-2CF6-A369-629F-0C4E7E89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5536223" cy="3742762"/>
          </a:xfrm>
        </p:spPr>
        <p:txBody>
          <a:bodyPr>
            <a:normAutofit/>
          </a:bodyPr>
          <a:lstStyle/>
          <a:p>
            <a:pPr algn="just"/>
            <a:r>
              <a:rPr lang="en-GB" altLang="en-US" sz="2400" dirty="0">
                <a:latin typeface="SassoonCRInfant" pitchFamily="2" charset="0"/>
              </a:rPr>
              <a:t>‘Alien’ words such as ‘</a:t>
            </a:r>
            <a:r>
              <a:rPr lang="en-GB" altLang="en-US" sz="2400" dirty="0" err="1">
                <a:latin typeface="SassoonCRInfant" pitchFamily="2" charset="0"/>
              </a:rPr>
              <a:t>vap</a:t>
            </a:r>
            <a:r>
              <a:rPr lang="en-GB" altLang="en-US" sz="2400" dirty="0">
                <a:latin typeface="SassoonCRInfant" pitchFamily="2" charset="0"/>
              </a:rPr>
              <a:t>’ or ‘</a:t>
            </a:r>
            <a:r>
              <a:rPr lang="en-GB" altLang="en-US" sz="2400" dirty="0" err="1">
                <a:latin typeface="SassoonCRInfant" pitchFamily="2" charset="0"/>
              </a:rPr>
              <a:t>jound</a:t>
            </a:r>
            <a:r>
              <a:rPr lang="en-GB" altLang="en-US" sz="2400" dirty="0">
                <a:latin typeface="SassoonCRInfant" pitchFamily="2" charset="0"/>
              </a:rPr>
              <a:t>’ are included as these will be new to all children.  </a:t>
            </a:r>
          </a:p>
          <a:p>
            <a:pPr algn="just"/>
            <a:endParaRPr lang="en-GB" altLang="en-US" sz="2400" dirty="0">
              <a:latin typeface="SassoonCRInfant" pitchFamily="2" charset="0"/>
            </a:endParaRPr>
          </a:p>
          <a:p>
            <a:pPr algn="just"/>
            <a:r>
              <a:rPr lang="en-GB" altLang="en-US" sz="2400" dirty="0">
                <a:latin typeface="SassoonCRInfant" pitchFamily="2" charset="0"/>
              </a:rPr>
              <a:t>Children cannot read non-words from memory so this is a fair way of assessing their ability to decode.</a:t>
            </a:r>
            <a:endParaRPr lang="en-US" altLang="en-US" sz="2400" dirty="0">
              <a:latin typeface="SassoonCRInfant" pitchFamily="2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76" y="295847"/>
            <a:ext cx="4114800" cy="601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849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C953B9-91AA-22CF-4606-CFC9978AD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Year 1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F3E644F-EDA8-4EDA-6D22-74B87711C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837" y="2355070"/>
            <a:ext cx="11771376" cy="3742762"/>
          </a:xfrm>
        </p:spPr>
        <p:txBody>
          <a:bodyPr>
            <a:normAutofit/>
          </a:bodyPr>
          <a:lstStyle/>
          <a:p>
            <a:r>
              <a:rPr lang="en-GB" altLang="en-US" sz="2000" dirty="0">
                <a:latin typeface="SassoonCRInfant" pitchFamily="2" charset="0"/>
              </a:rPr>
              <a:t>Children have worked through </a:t>
            </a:r>
            <a:r>
              <a:rPr lang="en-GB" altLang="en-US" sz="2000" b="1" dirty="0">
                <a:latin typeface="SassoonCRInfant" pitchFamily="2" charset="0"/>
              </a:rPr>
              <a:t>phase 4.</a:t>
            </a:r>
          </a:p>
          <a:p>
            <a:endParaRPr lang="en-GB" altLang="en-US" sz="2000" b="1" dirty="0">
              <a:latin typeface="SassoonCRInfant" pitchFamily="2" charset="0"/>
            </a:endParaRPr>
          </a:p>
          <a:p>
            <a:r>
              <a:rPr lang="en-GB" altLang="en-US" sz="2000" dirty="0">
                <a:latin typeface="SassoonCRInfant" pitchFamily="2" charset="0"/>
              </a:rPr>
              <a:t>Same sounds as in phases 2 and 3 but in words with </a:t>
            </a:r>
          </a:p>
          <a:p>
            <a:pPr marL="0" indent="0">
              <a:buNone/>
            </a:pPr>
            <a:r>
              <a:rPr lang="en-GB" altLang="en-US" sz="2000" dirty="0">
                <a:latin typeface="SassoonCRInfant" pitchFamily="2" charset="0"/>
              </a:rPr>
              <a:t>more complicated structures.</a:t>
            </a:r>
          </a:p>
          <a:p>
            <a:endParaRPr lang="en-GB" altLang="en-US" sz="2000" dirty="0">
              <a:latin typeface="SassoonCRInfant" pitchFamily="2" charset="0"/>
            </a:endParaRPr>
          </a:p>
          <a:p>
            <a:pPr>
              <a:buNone/>
            </a:pPr>
            <a:r>
              <a:rPr lang="en-GB" altLang="en-US" sz="2000" dirty="0">
                <a:latin typeface="SassoonCRInfant" pitchFamily="2" charset="0"/>
              </a:rPr>
              <a:t>	Phase 3         3 sounds                     	fog</a:t>
            </a:r>
          </a:p>
          <a:p>
            <a:pPr>
              <a:buNone/>
            </a:pPr>
            <a:r>
              <a:rPr lang="en-GB" altLang="en-US" sz="2000" dirty="0">
                <a:latin typeface="SassoonCRInfant" pitchFamily="2" charset="0"/>
              </a:rPr>
              <a:t>	Phase 4         4 or more sounds          f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r</a:t>
            </a:r>
            <a:r>
              <a:rPr lang="en-GB" altLang="en-US" sz="2000" dirty="0">
                <a:latin typeface="SassoonCRInfant" pitchFamily="2" charset="0"/>
              </a:rPr>
              <a:t>og</a:t>
            </a:r>
          </a:p>
          <a:p>
            <a:pPr>
              <a:buNone/>
            </a:pPr>
            <a:endParaRPr lang="en-GB" altLang="en-US" sz="2000" dirty="0">
              <a:latin typeface="SassoonCRInfant" pitchFamily="2" charset="0"/>
            </a:endParaRPr>
          </a:p>
          <a:p>
            <a:r>
              <a:rPr lang="en-GB" altLang="en-US" sz="2000" dirty="0">
                <a:latin typeface="SassoonCRInfant" pitchFamily="2" charset="0"/>
              </a:rPr>
              <a:t> In </a:t>
            </a:r>
            <a:r>
              <a:rPr lang="en-GB" altLang="en-US" sz="2000" b="1" dirty="0">
                <a:latin typeface="SassoonCRInfant" pitchFamily="2" charset="0"/>
              </a:rPr>
              <a:t>phase 5, </a:t>
            </a:r>
            <a:r>
              <a:rPr lang="en-GB" altLang="en-US" sz="2000" dirty="0">
                <a:latin typeface="SassoonCRInfant" pitchFamily="2" charset="0"/>
              </a:rPr>
              <a:t>they are learning alternative graphemes for sounds they already know.</a:t>
            </a:r>
            <a:endParaRPr lang="en-US" altLang="en-US" sz="2000" dirty="0">
              <a:latin typeface="SassoonCRInfant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693" y="0"/>
            <a:ext cx="5939497" cy="396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21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3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children sitting at desks in a classroom&#10;&#10;Description automatically generated with medium confidence">
            <a:extLst>
              <a:ext uri="{FF2B5EF4-FFF2-40B4-BE49-F238E27FC236}">
                <a16:creationId xmlns:a16="http://schemas.microsoft.com/office/drawing/2014/main" id="{D118B72B-9CAF-1205-EDC7-1A486D747A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" r="23298" b="8392"/>
          <a:stretch/>
        </p:blipFill>
        <p:spPr>
          <a:xfrm>
            <a:off x="7616952" y="10"/>
            <a:ext cx="4575048" cy="361949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C953B9-91AA-22CF-4606-CFC9978AD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 fontScale="90000"/>
          </a:bodyPr>
          <a:lstStyle/>
          <a:p>
            <a:r>
              <a:rPr lang="en-GB" sz="4900" dirty="0"/>
              <a:t>Phase 5 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>Digraphs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F3E644F-EDA8-4EDA-6D22-74B87711C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83" y="2530601"/>
            <a:ext cx="4555754" cy="3207258"/>
          </a:xfrm>
        </p:spPr>
        <p:txBody>
          <a:bodyPr anchor="t">
            <a:normAutofit fontScale="70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GB" altLang="en-US" sz="3200" dirty="0">
                <a:latin typeface="SassoonCRInfant" pitchFamily="2" charset="0"/>
              </a:rPr>
              <a:t>ay (spr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ay</a:t>
            </a:r>
            <a:r>
              <a:rPr lang="en-GB" altLang="en-US" sz="3200" dirty="0">
                <a:latin typeface="SassoonCRInfant" pitchFamily="2" charset="0"/>
              </a:rPr>
              <a:t>)    </a:t>
            </a:r>
            <a:r>
              <a:rPr lang="en-GB" altLang="en-US" sz="3200" dirty="0" err="1">
                <a:latin typeface="SassoonCRInfant" pitchFamily="2" charset="0"/>
              </a:rPr>
              <a:t>ou</a:t>
            </a:r>
            <a:r>
              <a:rPr lang="en-GB" altLang="en-US" sz="3200" dirty="0">
                <a:latin typeface="SassoonCRInfant" pitchFamily="2" charset="0"/>
              </a:rPr>
              <a:t> (cl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ou</a:t>
            </a:r>
            <a:r>
              <a:rPr lang="en-GB" altLang="en-US" sz="3200" dirty="0">
                <a:latin typeface="SassoonCRInfant" pitchFamily="2" charset="0"/>
              </a:rPr>
              <a:t>d)   </a:t>
            </a:r>
            <a:r>
              <a:rPr lang="en-GB" altLang="en-US" sz="3200" dirty="0" err="1">
                <a:latin typeface="SassoonCRInfant" pitchFamily="2" charset="0"/>
              </a:rPr>
              <a:t>ie</a:t>
            </a:r>
            <a:r>
              <a:rPr lang="en-GB" altLang="en-US" sz="3200" dirty="0">
                <a:latin typeface="SassoonCRInfant" pitchFamily="2" charset="0"/>
              </a:rPr>
              <a:t> (p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ie</a:t>
            </a:r>
            <a:r>
              <a:rPr lang="en-GB" altLang="en-US" sz="3200" dirty="0">
                <a:latin typeface="SassoonCRInfant" pitchFamily="2" charset="0"/>
              </a:rPr>
              <a:t>) </a:t>
            </a:r>
          </a:p>
          <a:p>
            <a:pPr>
              <a:lnSpc>
                <a:spcPct val="150000"/>
              </a:lnSpc>
              <a:buNone/>
            </a:pPr>
            <a:r>
              <a:rPr lang="en-GB" altLang="en-US" sz="3200" dirty="0" err="1">
                <a:latin typeface="SassoonCRInfant" pitchFamily="2" charset="0"/>
              </a:rPr>
              <a:t>ea</a:t>
            </a:r>
            <a:r>
              <a:rPr lang="en-GB" altLang="en-US" sz="3200" dirty="0">
                <a:latin typeface="SassoonCRInfant" pitchFamily="2" charset="0"/>
              </a:rPr>
              <a:t> (cl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ea</a:t>
            </a:r>
            <a:r>
              <a:rPr lang="en-GB" altLang="en-US" sz="3200" dirty="0">
                <a:latin typeface="SassoonCRInfant" pitchFamily="2" charset="0"/>
              </a:rPr>
              <a:t>n)    oy (enj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oy</a:t>
            </a:r>
            <a:r>
              <a:rPr lang="en-GB" altLang="en-US" sz="3200" dirty="0">
                <a:latin typeface="SassoonCRInfant" pitchFamily="2" charset="0"/>
              </a:rPr>
              <a:t>)   </a:t>
            </a:r>
            <a:r>
              <a:rPr lang="en-GB" altLang="en-US" sz="3200" dirty="0" err="1">
                <a:latin typeface="SassoonCRInfant" pitchFamily="2" charset="0"/>
              </a:rPr>
              <a:t>ir</a:t>
            </a:r>
            <a:r>
              <a:rPr lang="en-GB" altLang="en-US" sz="3200" dirty="0">
                <a:latin typeface="SassoonCRInfant" pitchFamily="2" charset="0"/>
              </a:rPr>
              <a:t> (b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ir</a:t>
            </a:r>
            <a:r>
              <a:rPr lang="en-GB" altLang="en-US" sz="3200" dirty="0">
                <a:latin typeface="SassoonCRInfant" pitchFamily="2" charset="0"/>
              </a:rPr>
              <a:t>th)</a:t>
            </a:r>
          </a:p>
          <a:p>
            <a:pPr>
              <a:lnSpc>
                <a:spcPct val="150000"/>
              </a:lnSpc>
              <a:buNone/>
            </a:pPr>
            <a:r>
              <a:rPr lang="en-GB" altLang="en-US" sz="3200" dirty="0" err="1">
                <a:latin typeface="SassoonCRInfant" pitchFamily="2" charset="0"/>
              </a:rPr>
              <a:t>ue</a:t>
            </a:r>
            <a:r>
              <a:rPr lang="en-GB" altLang="en-US" sz="3200" dirty="0">
                <a:latin typeface="SassoonCRInfant" pitchFamily="2" charset="0"/>
              </a:rPr>
              <a:t> (gl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ue</a:t>
            </a:r>
            <a:r>
              <a:rPr lang="en-GB" altLang="en-US" sz="3200" dirty="0">
                <a:latin typeface="SassoonCRInfant" pitchFamily="2" charset="0"/>
              </a:rPr>
              <a:t>)      aw (cl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aw</a:t>
            </a:r>
            <a:r>
              <a:rPr lang="en-GB" altLang="en-US" sz="3200" dirty="0">
                <a:latin typeface="SassoonCRInfant" pitchFamily="2" charset="0"/>
              </a:rPr>
              <a:t>)    </a:t>
            </a:r>
            <a:r>
              <a:rPr lang="en-GB" altLang="en-US" sz="3200" dirty="0" err="1">
                <a:latin typeface="SassoonCRInfant" pitchFamily="2" charset="0"/>
              </a:rPr>
              <a:t>wh</a:t>
            </a:r>
            <a:r>
              <a:rPr lang="en-GB" altLang="en-US" sz="3200" dirty="0">
                <a:latin typeface="SassoonCRInfant" pitchFamily="2" charset="0"/>
              </a:rPr>
              <a:t> (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wh</a:t>
            </a:r>
            <a:r>
              <a:rPr lang="en-GB" altLang="en-US" sz="3200" dirty="0">
                <a:latin typeface="SassoonCRInfant" pitchFamily="2" charset="0"/>
              </a:rPr>
              <a:t>ip)</a:t>
            </a:r>
          </a:p>
          <a:p>
            <a:pPr>
              <a:lnSpc>
                <a:spcPct val="150000"/>
              </a:lnSpc>
              <a:buNone/>
            </a:pPr>
            <a:r>
              <a:rPr lang="en-GB" altLang="en-US" sz="3200" dirty="0" err="1">
                <a:latin typeface="SassoonCRInfant" pitchFamily="2" charset="0"/>
              </a:rPr>
              <a:t>ph</a:t>
            </a:r>
            <a:r>
              <a:rPr lang="en-GB" altLang="en-US" sz="3200" dirty="0">
                <a:latin typeface="SassoonCRInfant" pitchFamily="2" charset="0"/>
              </a:rPr>
              <a:t> (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ph</a:t>
            </a:r>
            <a:r>
              <a:rPr lang="en-GB" altLang="en-US" sz="3200" dirty="0">
                <a:latin typeface="SassoonCRInfant" pitchFamily="2" charset="0"/>
              </a:rPr>
              <a:t>one)   </a:t>
            </a:r>
            <a:r>
              <a:rPr lang="en-GB" altLang="en-US" sz="3200" dirty="0" err="1">
                <a:latin typeface="SassoonCRInfant" pitchFamily="2" charset="0"/>
              </a:rPr>
              <a:t>ew</a:t>
            </a:r>
            <a:r>
              <a:rPr lang="en-GB" altLang="en-US" sz="3200" dirty="0">
                <a:latin typeface="SassoonCRInfant" pitchFamily="2" charset="0"/>
              </a:rPr>
              <a:t> (ch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ew</a:t>
            </a:r>
            <a:r>
              <a:rPr lang="en-GB" altLang="en-US" sz="3200" dirty="0">
                <a:latin typeface="SassoonCRInfant" pitchFamily="2" charset="0"/>
              </a:rPr>
              <a:t>)   </a:t>
            </a:r>
            <a:r>
              <a:rPr lang="en-GB" altLang="en-US" sz="3200" dirty="0" err="1">
                <a:latin typeface="SassoonCRInfant" pitchFamily="2" charset="0"/>
              </a:rPr>
              <a:t>oe</a:t>
            </a:r>
            <a:r>
              <a:rPr lang="en-GB" altLang="en-US" sz="3200" dirty="0">
                <a:latin typeface="SassoonCRInfant" pitchFamily="2" charset="0"/>
              </a:rPr>
              <a:t> (t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oe</a:t>
            </a:r>
            <a:r>
              <a:rPr lang="en-GB" altLang="en-US" sz="3200" dirty="0">
                <a:latin typeface="SassoonCRInfant" pitchFamily="2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GB" altLang="en-US" sz="3200" dirty="0">
                <a:latin typeface="SassoonCRInfant" pitchFamily="2" charset="0"/>
              </a:rPr>
              <a:t>au (h</a:t>
            </a:r>
            <a:r>
              <a:rPr lang="en-GB" altLang="en-US" sz="3200" dirty="0">
                <a:solidFill>
                  <a:srgbClr val="FF0000"/>
                </a:solidFill>
                <a:latin typeface="SassoonCRInfant" pitchFamily="2" charset="0"/>
              </a:rPr>
              <a:t>au</a:t>
            </a:r>
            <a:r>
              <a:rPr lang="en-GB" altLang="en-US" sz="3200" dirty="0">
                <a:latin typeface="SassoonCRInfant" pitchFamily="2" charset="0"/>
              </a:rPr>
              <a:t>nt)</a:t>
            </a:r>
          </a:p>
          <a:p>
            <a:pPr marL="0" indent="0">
              <a:buNone/>
            </a:pPr>
            <a:endParaRPr lang="en-US" sz="1700" dirty="0">
              <a:cs typeface="Calibri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2614D9F-A1E5-88CE-4A33-8CE4D815DE90}"/>
              </a:ext>
            </a:extLst>
          </p:cNvPr>
          <p:cNvSpPr txBox="1">
            <a:spLocks/>
          </p:cNvSpPr>
          <p:nvPr/>
        </p:nvSpPr>
        <p:spPr>
          <a:xfrm>
            <a:off x="4541541" y="58278"/>
            <a:ext cx="2807208" cy="13640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Split Digraphs </a:t>
            </a:r>
          </a:p>
        </p:txBody>
      </p:sp>
      <p:sp>
        <p:nvSpPr>
          <p:cNvPr id="12" name="Content Placeholder 8">
            <a:extLst>
              <a:ext uri="{FF2B5EF4-FFF2-40B4-BE49-F238E27FC236}">
                <a16:creationId xmlns:a16="http://schemas.microsoft.com/office/drawing/2014/main" id="{BF3E644F-EDA8-4EDA-6D22-74B87711CEA4}"/>
              </a:ext>
            </a:extLst>
          </p:cNvPr>
          <p:cNvSpPr txBox="1">
            <a:spLocks/>
          </p:cNvSpPr>
          <p:nvPr/>
        </p:nvSpPr>
        <p:spPr>
          <a:xfrm>
            <a:off x="5181353" y="1232412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a-e (pl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a</a:t>
            </a:r>
            <a:r>
              <a:rPr lang="en-GB" altLang="en-US" sz="2000" dirty="0">
                <a:latin typeface="SassoonCRInfant" pitchFamily="2" charset="0"/>
              </a:rPr>
              <a:t>t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e</a:t>
            </a:r>
            <a:r>
              <a:rPr lang="en-GB" altLang="en-US" sz="2000" dirty="0">
                <a:latin typeface="SassoonCRInfant" pitchFamily="2" charset="0"/>
              </a:rPr>
              <a:t>)  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 e-e (th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e</a:t>
            </a:r>
            <a:r>
              <a:rPr lang="en-GB" altLang="en-US" sz="2000" dirty="0">
                <a:latin typeface="SassoonCRInfant" pitchFamily="2" charset="0"/>
              </a:rPr>
              <a:t>s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e</a:t>
            </a:r>
            <a:r>
              <a:rPr lang="en-GB" altLang="en-US" sz="2000" dirty="0">
                <a:latin typeface="SassoonCRInfant" pitchFamily="2" charset="0"/>
              </a:rPr>
              <a:t>)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 </a:t>
            </a:r>
            <a:r>
              <a:rPr lang="en-GB" altLang="en-US" sz="2000" dirty="0" err="1">
                <a:latin typeface="SassoonCRInfant" pitchFamily="2" charset="0"/>
              </a:rPr>
              <a:t>i</a:t>
            </a:r>
            <a:r>
              <a:rPr lang="en-GB" altLang="en-US" sz="2000" dirty="0">
                <a:latin typeface="SassoonCRInfant" pitchFamily="2" charset="0"/>
              </a:rPr>
              <a:t>-e (sm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i</a:t>
            </a:r>
            <a:r>
              <a:rPr lang="en-GB" altLang="en-US" sz="2000" dirty="0">
                <a:latin typeface="SassoonCRInfant" pitchFamily="2" charset="0"/>
              </a:rPr>
              <a:t>l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e</a:t>
            </a:r>
            <a:r>
              <a:rPr lang="en-GB" altLang="en-US" sz="2000" dirty="0">
                <a:latin typeface="SassoonCRInfant" pitchFamily="2" charset="0"/>
              </a:rPr>
              <a:t>)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 o-e (h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o</a:t>
            </a:r>
            <a:r>
              <a:rPr lang="en-GB" altLang="en-US" sz="2000" dirty="0">
                <a:latin typeface="SassoonCRInfant" pitchFamily="2" charset="0"/>
              </a:rPr>
              <a:t>m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e</a:t>
            </a:r>
            <a:r>
              <a:rPr lang="en-GB" altLang="en-US" sz="2000" dirty="0">
                <a:latin typeface="SassoonCRInfant" pitchFamily="2" charset="0"/>
              </a:rPr>
              <a:t>) 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 u-e (r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u</a:t>
            </a:r>
            <a:r>
              <a:rPr lang="en-GB" altLang="en-US" sz="2000" dirty="0">
                <a:latin typeface="SassoonCRInfant" pitchFamily="2" charset="0"/>
              </a:rPr>
              <a:t>l</a:t>
            </a:r>
            <a:r>
              <a:rPr lang="en-GB" altLang="en-US" sz="2000" dirty="0">
                <a:solidFill>
                  <a:srgbClr val="FF0000"/>
                </a:solidFill>
                <a:latin typeface="SassoonCRInfant" pitchFamily="2" charset="0"/>
              </a:rPr>
              <a:t>e</a:t>
            </a:r>
            <a:r>
              <a:rPr lang="en-GB" altLang="en-US" sz="2000" dirty="0">
                <a:latin typeface="SassoonCRInfant" pitchFamily="2" charset="0"/>
              </a:rPr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700" dirty="0">
              <a:cs typeface="Calibri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2614D9F-A1E5-88CE-4A33-8CE4D815DE90}"/>
              </a:ext>
            </a:extLst>
          </p:cNvPr>
          <p:cNvSpPr txBox="1">
            <a:spLocks/>
          </p:cNvSpPr>
          <p:nvPr/>
        </p:nvSpPr>
        <p:spPr>
          <a:xfrm>
            <a:off x="6081254" y="3580604"/>
            <a:ext cx="2807208" cy="13640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Alternative Pronunciations </a:t>
            </a:r>
          </a:p>
        </p:txBody>
      </p:sp>
      <p:sp>
        <p:nvSpPr>
          <p:cNvPr id="14" name="Content Placeholder 8">
            <a:extLst>
              <a:ext uri="{FF2B5EF4-FFF2-40B4-BE49-F238E27FC236}">
                <a16:creationId xmlns:a16="http://schemas.microsoft.com/office/drawing/2014/main" id="{BF3E644F-EDA8-4EDA-6D22-74B87711CEA4}"/>
              </a:ext>
            </a:extLst>
          </p:cNvPr>
          <p:cNvSpPr txBox="1">
            <a:spLocks/>
          </p:cNvSpPr>
          <p:nvPr/>
        </p:nvSpPr>
        <p:spPr>
          <a:xfrm>
            <a:off x="6354432" y="5108632"/>
            <a:ext cx="3079913" cy="12584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000" dirty="0" err="1">
                <a:latin typeface="SassoonCRInfant" pitchFamily="2" charset="0"/>
              </a:rPr>
              <a:t>i</a:t>
            </a:r>
            <a:r>
              <a:rPr lang="en-GB" altLang="en-US" sz="2000" dirty="0">
                <a:latin typeface="SassoonCRInfant" pitchFamily="2" charset="0"/>
              </a:rPr>
              <a:t>		fin 	find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o		hot	cold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>
                <a:latin typeface="SassoonCRInfant" pitchFamily="2" charset="0"/>
              </a:rPr>
              <a:t>c		cat	circus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7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968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3442" y="3145721"/>
            <a:ext cx="7212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400" dirty="0">
                <a:latin typeface="SassoonCRInfant" pitchFamily="2" charset="0"/>
              </a:rPr>
              <a:t>Children are being taught all of these phonemes in their </a:t>
            </a:r>
            <a:r>
              <a:rPr lang="en-GB" altLang="en-US" sz="2400" b="1" dirty="0">
                <a:latin typeface="SassoonCRInfant" pitchFamily="2" charset="0"/>
              </a:rPr>
              <a:t>daily</a:t>
            </a:r>
            <a:r>
              <a:rPr lang="en-GB" altLang="en-US" sz="2400" dirty="0">
                <a:latin typeface="SassoonCRInfant" pitchFamily="2" charset="0"/>
              </a:rPr>
              <a:t> phonics lessons.</a:t>
            </a:r>
            <a:br>
              <a:rPr lang="en-GB" altLang="en-US" sz="2400" dirty="0">
                <a:latin typeface="SassoonCRInfant" pitchFamily="2" charset="0"/>
              </a:rPr>
            </a:br>
            <a:endParaRPr lang="en-GB" altLang="en-US" sz="2400" dirty="0">
              <a:latin typeface="SassoonCRInfant" pitchFamily="2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SassoonCRInfant" pitchFamily="2" charset="0"/>
              </a:rPr>
              <a:t>Practise these sounds out loud </a:t>
            </a:r>
            <a:r>
              <a:rPr lang="en-GB" altLang="en-US" sz="2400" i="1" dirty="0">
                <a:latin typeface="SassoonCRInfant" pitchFamily="2" charset="0"/>
              </a:rPr>
              <a:t>(refer to your phoneme mats in your child’s reading record).</a:t>
            </a:r>
          </a:p>
          <a:p>
            <a:pPr algn="just"/>
            <a:endParaRPr lang="en-GB" altLang="en-US" sz="2400" dirty="0">
              <a:latin typeface="SassoonCR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SassoonCRInfant" pitchFamily="2" charset="0"/>
              </a:rPr>
              <a:t>Practise these sounds in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sz="2400" dirty="0">
              <a:latin typeface="SassoonCR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SassoonCRInfant" pitchFamily="2" charset="0"/>
              </a:rPr>
              <a:t>Continue to read daily with your child.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68" y="1770072"/>
            <a:ext cx="8177784" cy="1899912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What can you do to help? </a:t>
            </a:r>
          </a:p>
        </p:txBody>
      </p:sp>
      <p:pic>
        <p:nvPicPr>
          <p:cNvPr id="19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5" y="-45383"/>
            <a:ext cx="3310587" cy="233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329" y="28135"/>
            <a:ext cx="4553243" cy="682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39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8912" y="2283971"/>
            <a:ext cx="6096000" cy="46474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 err="1">
                <a:latin typeface="SassoonCRInfant" panose="00000400000000000000" pitchFamily="2" charset="0"/>
              </a:rPr>
              <a:t>Phonicsplay</a:t>
            </a:r>
            <a:endParaRPr lang="en-GB" altLang="en-US" sz="2000" dirty="0">
              <a:latin typeface="SassoonCRInfant" panose="00000400000000000000" pitchFamily="2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latin typeface="SassoonCRInfant" panose="00000400000000000000" pitchFamily="2" charset="0"/>
              </a:rPr>
              <a:t>Espresso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latin typeface="SassoonCRInfant" panose="00000400000000000000" pitchFamily="2" charset="0"/>
              </a:rPr>
              <a:t>ICT games-Literacy-phonics</a:t>
            </a:r>
          </a:p>
          <a:p>
            <a:pPr>
              <a:defRPr/>
            </a:pPr>
            <a:endParaRPr lang="en-GB" altLang="en-US" sz="2000" dirty="0">
              <a:latin typeface="SassoonCRInfant" panose="00000400000000000000" pitchFamily="2" charset="0"/>
            </a:endParaRPr>
          </a:p>
          <a:p>
            <a:pPr algn="ctr">
              <a:defRPr/>
            </a:pPr>
            <a:endParaRPr lang="en-GB" altLang="en-US" sz="2000" b="1" dirty="0">
              <a:solidFill>
                <a:srgbClr val="FF0000"/>
              </a:solidFill>
              <a:latin typeface="SassoonCRInfant" panose="00000400000000000000" pitchFamily="2" charset="0"/>
            </a:endParaRPr>
          </a:p>
          <a:p>
            <a:pPr algn="ctr">
              <a:defRPr/>
            </a:pPr>
            <a:endParaRPr lang="en-GB" altLang="en-US" sz="2000" b="1" dirty="0">
              <a:solidFill>
                <a:srgbClr val="FF0000"/>
              </a:solidFill>
              <a:latin typeface="SassoonCRInfant" panose="00000400000000000000" pitchFamily="2" charset="0"/>
            </a:endParaRPr>
          </a:p>
          <a:p>
            <a:pPr algn="ctr">
              <a:defRPr/>
            </a:pPr>
            <a:endParaRPr lang="en-GB" altLang="en-US" sz="2000" b="1" dirty="0">
              <a:solidFill>
                <a:srgbClr val="FF0000"/>
              </a:solidFill>
              <a:latin typeface="SassoonCRInfant" panose="00000400000000000000" pitchFamily="2" charset="0"/>
            </a:endParaRPr>
          </a:p>
          <a:p>
            <a:pPr algn="ctr">
              <a:defRPr/>
            </a:pPr>
            <a:endParaRPr lang="en-GB" altLang="en-US" sz="2000" b="1" dirty="0">
              <a:solidFill>
                <a:srgbClr val="FF0000"/>
              </a:solidFill>
              <a:latin typeface="SassoonCRInfant" panose="00000400000000000000" pitchFamily="2" charset="0"/>
            </a:endParaRPr>
          </a:p>
          <a:p>
            <a:pPr algn="ctr">
              <a:defRPr/>
            </a:pPr>
            <a:r>
              <a:rPr lang="en-GB" altLang="en-US" sz="2000" b="1" dirty="0">
                <a:solidFill>
                  <a:srgbClr val="FF0000"/>
                </a:solidFill>
                <a:latin typeface="SassoonCRInfant" panose="00000400000000000000" pitchFamily="2" charset="0"/>
              </a:rPr>
              <a:t>All of these require you to play with your child as you need to hear them sounding out the words</a:t>
            </a:r>
          </a:p>
          <a:p>
            <a:pPr>
              <a:defRPr/>
            </a:pPr>
            <a:endParaRPr lang="en-GB" altLang="en-US" dirty="0">
              <a:latin typeface="SassoonCRInfant" pitchFamily="2" charset="0"/>
            </a:endParaRPr>
          </a:p>
          <a:p>
            <a:endParaRPr lang="en-GB" altLang="en-US" dirty="0">
              <a:latin typeface="SassoonCRInfant" pitchFamily="2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177784" cy="1899912"/>
          </a:xfrm>
        </p:spPr>
        <p:txBody>
          <a:bodyPr>
            <a:normAutofit/>
          </a:bodyPr>
          <a:lstStyle/>
          <a:p>
            <a:r>
              <a:rPr lang="en-GB" sz="4000" dirty="0"/>
              <a:t>Games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818" y="0"/>
            <a:ext cx="7900182" cy="52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148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552" y="2408911"/>
            <a:ext cx="6096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en-US" sz="2400" dirty="0">
                <a:latin typeface="SassoonCRInfant" pitchFamily="2" charset="0"/>
              </a:rPr>
              <a:t>All children are individuals who </a:t>
            </a:r>
          </a:p>
          <a:p>
            <a:r>
              <a:rPr lang="en-GB" altLang="en-US" sz="2400" dirty="0">
                <a:latin typeface="SassoonCRInfant" pitchFamily="2" charset="0"/>
              </a:rPr>
              <a:t>develop at different rates.</a:t>
            </a:r>
          </a:p>
          <a:p>
            <a:endParaRPr lang="en-GB" altLang="en-US" sz="2400" dirty="0">
              <a:latin typeface="SassoonCRInfant" pitchFamily="2" charset="0"/>
            </a:endParaRPr>
          </a:p>
          <a:p>
            <a:r>
              <a:rPr lang="en-GB" altLang="en-US" sz="2400" dirty="0">
                <a:latin typeface="SassoonCRInfant" pitchFamily="2" charset="0"/>
              </a:rPr>
              <a:t>The screening check ensures that </a:t>
            </a:r>
          </a:p>
          <a:p>
            <a:r>
              <a:rPr lang="en-GB" altLang="en-US" sz="2400" dirty="0">
                <a:latin typeface="SassoonCRInfant" pitchFamily="2" charset="0"/>
              </a:rPr>
              <a:t>teachers understand which </a:t>
            </a:r>
          </a:p>
          <a:p>
            <a:r>
              <a:rPr lang="en-GB" altLang="en-US" sz="2400" dirty="0">
                <a:latin typeface="SassoonCRInfant" pitchFamily="2" charset="0"/>
              </a:rPr>
              <a:t>children need extra help with </a:t>
            </a:r>
          </a:p>
          <a:p>
            <a:r>
              <a:rPr lang="en-GB" altLang="en-US" sz="2400" dirty="0">
                <a:latin typeface="SassoonCRInfant" pitchFamily="2" charset="0"/>
              </a:rPr>
              <a:t>phonic decoding.</a:t>
            </a:r>
            <a:endParaRPr lang="en-US" altLang="en-US" sz="2400" dirty="0">
              <a:latin typeface="SassoonCRInfant" pitchFamily="2" charset="0"/>
            </a:endParaRPr>
          </a:p>
          <a:p>
            <a:pPr>
              <a:defRPr/>
            </a:pPr>
            <a:endParaRPr lang="en-GB" altLang="en-US" dirty="0">
              <a:latin typeface="SassoonCRInfant" pitchFamily="2" charset="0"/>
            </a:endParaRPr>
          </a:p>
          <a:p>
            <a:endParaRPr lang="en-GB" altLang="en-US" dirty="0">
              <a:latin typeface="SassoonCRInfant" pitchFamily="2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16" y="383851"/>
            <a:ext cx="8177784" cy="1899912"/>
          </a:xfrm>
        </p:spPr>
        <p:txBody>
          <a:bodyPr>
            <a:normAutofit/>
          </a:bodyPr>
          <a:lstStyle/>
          <a:p>
            <a:r>
              <a:rPr lang="en-GB" sz="4000"/>
              <a:t>Please Remember…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366" y="0"/>
            <a:ext cx="7289659" cy="486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43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5a9caa6-4933-45af-b97f-fedc487abf7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1BB296B6DE024E928A76B968A93000" ma:contentTypeVersion="12" ma:contentTypeDescription="Create a new document." ma:contentTypeScope="" ma:versionID="3110422e3f24d930a79a3c7cc52353e6">
  <xsd:schema xmlns:xsd="http://www.w3.org/2001/XMLSchema" xmlns:xs="http://www.w3.org/2001/XMLSchema" xmlns:p="http://schemas.microsoft.com/office/2006/metadata/properties" xmlns:ns3="a5a9caa6-4933-45af-b97f-fedc487abf76" targetNamespace="http://schemas.microsoft.com/office/2006/metadata/properties" ma:root="true" ma:fieldsID="4a9bcf9da1c6a490104743ac4f4d9f62" ns3:_="">
    <xsd:import namespace="a5a9caa6-4933-45af-b97f-fedc487abf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a9caa6-4933-45af-b97f-fedc487abf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20C53E-03C8-4033-ACA2-4EE1CC8CB1B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127D97-6E2C-4487-B823-0560ECB8F34A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5a9caa6-4933-45af-b97f-fedc487abf76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75F5133-60BF-4258-AC83-982FD874D4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a9caa6-4933-45af-b97f-fedc487abf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513</Words>
  <Application>Microsoft Office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SassoonCRInfant</vt:lpstr>
      <vt:lpstr>Office Theme</vt:lpstr>
      <vt:lpstr>Welcome to Stamford Park Primary School</vt:lpstr>
      <vt:lpstr>What is the Year 1 Phonics Screening Check?</vt:lpstr>
      <vt:lpstr>When does it take place? </vt:lpstr>
      <vt:lpstr>After the Check </vt:lpstr>
      <vt:lpstr>Retesting </vt:lpstr>
      <vt:lpstr>How does it work? </vt:lpstr>
      <vt:lpstr>What are the ‘alien’ words? </vt:lpstr>
      <vt:lpstr>Year 1 </vt:lpstr>
      <vt:lpstr>Phase 5   Digraphs </vt:lpstr>
      <vt:lpstr>What can you do to help? </vt:lpstr>
      <vt:lpstr>Games </vt:lpstr>
      <vt:lpstr>Please Remember…</vt:lpstr>
    </vt:vector>
  </TitlesOfParts>
  <Company>Stamford Park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Stamford Park Primary School</dc:title>
  <dc:creator>Sarah Price</dc:creator>
  <cp:lastModifiedBy>J Bogart</cp:lastModifiedBy>
  <cp:revision>26</cp:revision>
  <dcterms:created xsi:type="dcterms:W3CDTF">2022-10-03T06:39:19Z</dcterms:created>
  <dcterms:modified xsi:type="dcterms:W3CDTF">2023-04-25T09:59:19Z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0x010100091BB296B6DE024E928A76B968A93000</vt:lpwstr>
  </property>
  <property fmtid="{D5CDD505-2E9C-101B-9397-08002B2CF9AE}" pid="3" name="MediaServiceImageTags">
    <vt:lpwstr/>
  </property>
</Properties>
</file>