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4"/>
  </p:notesMasterIdLst>
  <p:sldIdLst>
    <p:sldId id="256" r:id="rId5"/>
    <p:sldId id="291" r:id="rId6"/>
    <p:sldId id="258" r:id="rId7"/>
    <p:sldId id="282" r:id="rId8"/>
    <p:sldId id="283" r:id="rId9"/>
    <p:sldId id="281" r:id="rId10"/>
    <p:sldId id="273" r:id="rId11"/>
    <p:sldId id="284" r:id="rId12"/>
    <p:sldId id="265" r:id="rId13"/>
    <p:sldId id="289" r:id="rId14"/>
    <p:sldId id="272" r:id="rId15"/>
    <p:sldId id="259" r:id="rId16"/>
    <p:sldId id="269" r:id="rId17"/>
    <p:sldId id="285" r:id="rId18"/>
    <p:sldId id="277" r:id="rId19"/>
    <p:sldId id="286" r:id="rId20"/>
    <p:sldId id="287" r:id="rId21"/>
    <p:sldId id="288" r:id="rId22"/>
    <p:sldId id="26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5BC6C3-57BF-4976-9DA4-5A4216DCA433}" v="13" dt="2026-06-26T09:10:42.2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4652" autoAdjust="0"/>
  </p:normalViewPr>
  <p:slideViewPr>
    <p:cSldViewPr snapToGrid="0">
      <p:cViewPr varScale="1">
        <p:scale>
          <a:sx n="94" d="100"/>
          <a:sy n="94" d="100"/>
        </p:scale>
        <p:origin x="117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8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3C5A15-C44A-4A3E-A457-5BC552DDE177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328189-F0D3-4851-B47C-B24C950F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506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328189-F0D3-4851-B47C-B24C950FADF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986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5417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2792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BCF90E-0537-3662-A3F1-C003D31DA3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0E9953-8A28-9E39-E52A-3FE2287436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171B6F-A20E-09BB-B0A4-5315ED24CF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344858-7477-CC2B-9F6D-FEB882CD10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20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328189-F0D3-4851-B47C-B24C950FADF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6930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9433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479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328189-F0D3-4851-B47C-B24C950FADF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6290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328189-F0D3-4851-B47C-B24C950FADF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0678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468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4486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107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476E3-4BD5-8BB8-682C-3DF6E00A06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B12684-AEA8-FDBA-D2FE-C0C27FBA44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242CE6-B633-6D2F-03B7-7E52E6358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1ECBC7-D6B6-8527-1773-C0F75E84E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D8DD71-6246-0BC4-0197-61620664C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143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B4494-E570-E83C-1386-666B2B888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3F96D2-1892-D808-916B-74E874D041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27F3E-5D0C-688B-BA9B-F7ED83F7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7274C2-0AFC-7A7E-65EF-E778A8405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B3959-0AC3-F382-C8A5-A81C02457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745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EF690B-E87E-2768-2E6B-B7B0FA951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01AD72-863E-D20B-CB96-3A5D7E7D9A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C367B2-BBD3-036C-E21E-0DEC19C8B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5744CF-22A8-2D94-7706-64C2B9608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0F94D4-EF39-878F-B5E0-93BF055CB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132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851F2-1FFE-2166-C240-7E9D1147E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79FB55-305F-6CD3-0234-489A538BF3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F9CD5F-88C9-5BA4-CD9F-7B1CC924BB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FF2A79-C039-7864-962E-8D9ECF9B3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B754B3-90AC-53B7-4BD9-835E2CEF0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FE0D8E-7538-64A9-7603-340FF75B8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009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6835B-22F0-C256-7AD8-6401C641B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57D89D-6871-48DC-59BC-A83646709E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18BB3-24F7-95E3-664F-7813A024B3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05AD2B-0140-394D-D8E9-88BA2B1A9A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1F9AF8-1996-E95B-2714-6D4F591B5B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D0417C-529A-A3DC-83A5-8B0227AF3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EA39E7-7DAB-A09F-D11D-67D820B6F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BA5AB3-FB9B-018D-AB42-E088AA229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522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7524F-965D-B539-5896-7EE8D5487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ADC548-F106-1946-C82A-02834EC03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B29697-72C6-C839-B386-510637352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643676-0FBB-6A0D-66AC-FF0827747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23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EF9464-C291-73BD-99CE-055876686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8644BF-4828-5112-873C-7F005248E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3CA7D6-A4DE-5E65-CCD4-6350F2324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570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DED19-F17D-995F-2E8F-DB10668BD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ADB430-39AF-FE47-1B7C-CB9694E8BC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390714-B4F9-B38C-5669-9CF3A31358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5EA919-598D-6D64-2763-4B3B930C8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41D209-0794-C0E4-DED4-89C389912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A33162-45A2-6E0E-098E-302C91605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032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2E9183-25EE-6F54-CA5D-D0BCE5AD1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DF6944-847B-EFA9-8E86-3BE5C3EAF9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5BDCEF-98FE-4B33-50BC-01B777900A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5A8C21-AD12-E65B-D37B-A5B66C4DD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C8FD36-A2E6-D9A1-E20B-9D710232D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B32662-093F-1508-39C9-FBEE6046D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408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056B3-19D0-4DC4-5B32-39CDC1172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85B6A2-AD60-2F43-9B71-BA6941F293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79BFEE-E9B6-8D2B-0699-8204CE0EC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516706-45C1-D626-4022-9208B31F6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66735-732C-2457-D20B-1E7366BCC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032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8FA352C-EB3C-D602-A484-F20106D079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54268C-BE5F-B6CD-37B3-5B8113C3F9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4E8361-0F36-037D-14DD-D3F11F0B8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33C7CB-7913-98CD-6F86-54F2C329E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898F59-0290-E34C-E5B9-22E60B53F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98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E135E5-D9D3-8190-012B-79C3271A2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DC4D00-AF54-6E33-932F-2F8FEE4035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6BDC26-DC63-EE93-4DB3-4A3B571C99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4267B-963B-44EC-ACE4-6BBB7225ECC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C15AB7-FECB-D817-49E9-BE5713DE1D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536B4-6210-329B-0F5C-74BA55D0C3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178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6.png"/><Relationship Id="rId18" Type="http://schemas.microsoft.com/office/2007/relationships/hdphoto" Target="../media/hdphoto8.wdp"/><Relationship Id="rId3" Type="http://schemas.openxmlformats.org/officeDocument/2006/relationships/image" Target="../media/image11.png"/><Relationship Id="rId21" Type="http://schemas.openxmlformats.org/officeDocument/2006/relationships/image" Target="../media/image20.png"/><Relationship Id="rId7" Type="http://schemas.openxmlformats.org/officeDocument/2006/relationships/image" Target="../media/image13.png"/><Relationship Id="rId12" Type="http://schemas.microsoft.com/office/2007/relationships/hdphoto" Target="../media/hdphoto5.wdp"/><Relationship Id="rId17" Type="http://schemas.openxmlformats.org/officeDocument/2006/relationships/image" Target="../media/image18.png"/><Relationship Id="rId25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6" Type="http://schemas.microsoft.com/office/2007/relationships/hdphoto" Target="../media/hdphoto7.wdp"/><Relationship Id="rId20" Type="http://schemas.microsoft.com/office/2007/relationships/hdphoto" Target="../media/hdphoto9.wdp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15.png"/><Relationship Id="rId24" Type="http://schemas.microsoft.com/office/2007/relationships/hdphoto" Target="../media/hdphoto11.wdp"/><Relationship Id="rId5" Type="http://schemas.openxmlformats.org/officeDocument/2006/relationships/image" Target="../media/image12.png"/><Relationship Id="rId15" Type="http://schemas.openxmlformats.org/officeDocument/2006/relationships/image" Target="../media/image17.png"/><Relationship Id="rId23" Type="http://schemas.openxmlformats.org/officeDocument/2006/relationships/image" Target="../media/image21.png"/><Relationship Id="rId10" Type="http://schemas.microsoft.com/office/2007/relationships/hdphoto" Target="../media/hdphoto4.wdp"/><Relationship Id="rId19" Type="http://schemas.openxmlformats.org/officeDocument/2006/relationships/image" Target="../media/image19.png"/><Relationship Id="rId4" Type="http://schemas.microsoft.com/office/2007/relationships/hdphoto" Target="../media/hdphoto1.wdp"/><Relationship Id="rId9" Type="http://schemas.openxmlformats.org/officeDocument/2006/relationships/image" Target="../media/image14.png"/><Relationship Id="rId14" Type="http://schemas.microsoft.com/office/2007/relationships/hdphoto" Target="../media/hdphoto6.wdp"/><Relationship Id="rId22" Type="http://schemas.microsoft.com/office/2007/relationships/hdphoto" Target="../media/hdphoto10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52A9A2-9540-A8E2-63A8-3C1DCF043C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97" r="23585" b="1393"/>
          <a:stretch>
            <a:fillRect/>
          </a:stretch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783C3B-232D-6B6C-65E7-688B51F66A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800"/>
              <a:t>Welcome to Stamford Park Primary School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5116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0FCE3C-4D2D-54E9-2CBF-5DF204C9A6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3" r="3743"/>
          <a:stretch>
            <a:fillRect/>
          </a:stretch>
        </p:blipFill>
        <p:spPr>
          <a:xfrm>
            <a:off x="2522358" y="10"/>
            <a:ext cx="9669642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58FA9C0-898E-6FD3-8E57-9EDF116D7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846" y="135629"/>
            <a:ext cx="3863612" cy="780553"/>
          </a:xfrm>
          <a:noFill/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200" dirty="0"/>
              <a:t>Meet the team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6F1B6F-2468-EA1C-1FF5-B918AB1386EA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90" y="937875"/>
            <a:ext cx="1429768" cy="214358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D927683-900F-4E98-2A36-023FE91260A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471" t="-2706" r="12247" b="4573"/>
          <a:stretch/>
        </p:blipFill>
        <p:spPr>
          <a:xfrm>
            <a:off x="2195417" y="916182"/>
            <a:ext cx="1703660" cy="21869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30DE85A-9826-B103-886C-2615EE2C60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1109" y="3869342"/>
            <a:ext cx="1696543" cy="219779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6FF37A2-DD02-B3BF-8BF9-EA4685C9EC4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4153" y="3871478"/>
            <a:ext cx="1517451" cy="2275039"/>
          </a:xfrm>
          <a:prstGeom prst="rect">
            <a:avLst/>
          </a:prstGeom>
        </p:spPr>
      </p:pic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0F2A1D53-128F-7669-7AE9-1667CC6ED254}"/>
              </a:ext>
            </a:extLst>
          </p:cNvPr>
          <p:cNvSpPr txBox="1">
            <a:spLocks/>
          </p:cNvSpPr>
          <p:nvPr/>
        </p:nvSpPr>
        <p:spPr>
          <a:xfrm>
            <a:off x="2888" y="3172838"/>
            <a:ext cx="1960253" cy="708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200" dirty="0"/>
              <a:t>Mrs Williams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200" dirty="0"/>
              <a:t>Class Teacher/</a:t>
            </a:r>
            <a:r>
              <a:rPr lang="en-GB" sz="1200" dirty="0" err="1"/>
              <a:t>SENDCo</a:t>
            </a:r>
            <a:endParaRPr lang="en-GB" sz="1200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C8509D50-2C5C-A44F-2E3A-5DAA842EED46}"/>
              </a:ext>
            </a:extLst>
          </p:cNvPr>
          <p:cNvSpPr txBox="1">
            <a:spLocks/>
          </p:cNvSpPr>
          <p:nvPr/>
        </p:nvSpPr>
        <p:spPr>
          <a:xfrm>
            <a:off x="2039422" y="3160880"/>
            <a:ext cx="1960253" cy="7084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200" dirty="0"/>
              <a:t>Ms Bogart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200" dirty="0"/>
              <a:t>Class Teacher/Early Years Lead/ Deputy </a:t>
            </a:r>
            <a:r>
              <a:rPr lang="en-GB" sz="1200" dirty="0" err="1"/>
              <a:t>Headteacher</a:t>
            </a:r>
            <a:r>
              <a:rPr lang="en-GB" sz="1200" dirty="0"/>
              <a:t> 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903ECA3F-1C59-319C-1446-3AD3E51C2167}"/>
              </a:ext>
            </a:extLst>
          </p:cNvPr>
          <p:cNvSpPr txBox="1">
            <a:spLocks/>
          </p:cNvSpPr>
          <p:nvPr/>
        </p:nvSpPr>
        <p:spPr>
          <a:xfrm>
            <a:off x="130548" y="6109817"/>
            <a:ext cx="1960253" cy="708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200" dirty="0"/>
              <a:t>Mrs </a:t>
            </a:r>
            <a:r>
              <a:rPr lang="en-GB" sz="1200" dirty="0" err="1"/>
              <a:t>Hemsi</a:t>
            </a:r>
            <a:r>
              <a:rPr lang="en-GB" sz="1200" dirty="0"/>
              <a:t> </a:t>
            </a:r>
          </a:p>
          <a:p>
            <a:pPr marL="0" indent="0" algn="ctr">
              <a:buNone/>
            </a:pPr>
            <a:r>
              <a:rPr lang="en-US" sz="1200" dirty="0">
                <a:ea typeface="Calibri"/>
                <a:cs typeface="Calibri"/>
              </a:rPr>
              <a:t>Teaching Assistant</a:t>
            </a:r>
            <a:r>
              <a:rPr lang="en-GB" sz="1200" dirty="0"/>
              <a:t>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E232CDE-F765-969A-5E73-A8EA2E60BDB2}"/>
              </a:ext>
            </a:extLst>
          </p:cNvPr>
          <p:cNvSpPr txBox="1"/>
          <p:nvPr/>
        </p:nvSpPr>
        <p:spPr>
          <a:xfrm>
            <a:off x="2007631" y="6056684"/>
            <a:ext cx="189144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ea typeface="Calibri"/>
                <a:cs typeface="Calibri"/>
              </a:rPr>
              <a:t>Miss Selway</a:t>
            </a:r>
          </a:p>
          <a:p>
            <a:pPr algn="ctr">
              <a:lnSpc>
                <a:spcPct val="150000"/>
              </a:lnSpc>
            </a:pPr>
            <a:r>
              <a:rPr lang="en-GB" sz="1200" dirty="0"/>
              <a:t>Class Teacher</a:t>
            </a:r>
          </a:p>
          <a:p>
            <a:pPr algn="ctr"/>
            <a:endParaRPr lang="en-US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5875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icture containing indoor, floor, child, room&#10;&#10;Description automatically generated">
            <a:extLst>
              <a:ext uri="{FF2B5EF4-FFF2-40B4-BE49-F238E27FC236}">
                <a16:creationId xmlns:a16="http://schemas.microsoft.com/office/drawing/2014/main" id="{E9BC1F39-FF56-0E80-5F57-B22E58405C2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2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907" y="-28294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Starting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587BE3-1F8B-9D0F-9CB6-0EA10AEC1F26}"/>
              </a:ext>
            </a:extLst>
          </p:cNvPr>
          <p:cNvSpPr txBox="1"/>
          <p:nvPr/>
        </p:nvSpPr>
        <p:spPr>
          <a:xfrm>
            <a:off x="242112" y="1397675"/>
            <a:ext cx="483788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Transition documents, information and visits.  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All children will be in full time by Thursday 3</a:t>
            </a:r>
            <a:r>
              <a:rPr lang="en-GB" sz="2400" baseline="30000" dirty="0"/>
              <a:t>rd</a:t>
            </a:r>
            <a:r>
              <a:rPr lang="en-GB" sz="2400" dirty="0"/>
              <a:t>  September.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You will receive further information about your child’s start date and their Class Dojo login after the stay and play you have chosen to attend.</a:t>
            </a:r>
          </a:p>
        </p:txBody>
      </p:sp>
    </p:spTree>
    <p:extLst>
      <p:ext uri="{BB962C8B-B14F-4D97-AF65-F5344CB8AC3E}">
        <p14:creationId xmlns:p14="http://schemas.microsoft.com/office/powerpoint/2010/main" val="1211886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AA3435-10DF-9A2F-442B-47A3C20017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8" r="3118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Stay and Play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6</a:t>
            </a:r>
            <a:r>
              <a:rPr lang="en-GB" sz="2000" baseline="30000" dirty="0"/>
              <a:t>th</a:t>
            </a:r>
            <a:r>
              <a:rPr lang="en-GB" sz="2000" dirty="0"/>
              <a:t> July - 9:30pm</a:t>
            </a:r>
          </a:p>
          <a:p>
            <a:pPr marL="0" indent="0">
              <a:buNone/>
            </a:pPr>
            <a:endParaRPr lang="en-GB" sz="2000" dirty="0"/>
          </a:p>
          <a:p>
            <a:endParaRPr lang="en-GB" sz="2000" dirty="0"/>
          </a:p>
          <a:p>
            <a:pPr marL="0" indent="0">
              <a:buNone/>
            </a:pPr>
            <a:r>
              <a:rPr lang="en-GB" sz="2000" dirty="0"/>
              <a:t>10</a:t>
            </a:r>
            <a:r>
              <a:rPr lang="en-GB" sz="2000" baseline="30000" dirty="0"/>
              <a:t>th</a:t>
            </a:r>
            <a:r>
              <a:rPr lang="en-GB" sz="2000" dirty="0"/>
              <a:t> </a:t>
            </a:r>
            <a:r>
              <a:rPr lang="en-GB" sz="2000"/>
              <a:t>July – 2pm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1696080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6D7C3B5-BF2B-0799-EE9E-84CC5F7EE5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8" r="3118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2000" dirty="0"/>
              <a:t>Office – absences, medication</a:t>
            </a:r>
          </a:p>
          <a:p>
            <a:r>
              <a:rPr lang="en-GB" sz="2000" dirty="0"/>
              <a:t>Class Dojo</a:t>
            </a:r>
          </a:p>
          <a:p>
            <a:r>
              <a:rPr lang="en-GB" sz="2000" dirty="0"/>
              <a:t>School Gate</a:t>
            </a:r>
          </a:p>
          <a:p>
            <a:r>
              <a:rPr lang="en-GB" sz="2000" dirty="0"/>
              <a:t>Parents’ Evenings</a:t>
            </a:r>
          </a:p>
          <a:p>
            <a:r>
              <a:rPr lang="en-GB" sz="2000" dirty="0"/>
              <a:t>Stay &amp; Play</a:t>
            </a:r>
          </a:p>
          <a:p>
            <a:r>
              <a:rPr lang="en-GB" sz="2000" dirty="0"/>
              <a:t>Social Media</a:t>
            </a:r>
          </a:p>
          <a:p>
            <a:r>
              <a:rPr lang="en-GB" sz="2000" dirty="0"/>
              <a:t>Parent Helpers</a:t>
            </a:r>
          </a:p>
          <a:p>
            <a:r>
              <a:rPr lang="en-GB" sz="2000" dirty="0"/>
              <a:t>Parent Rep and PTA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8076155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9A30D68-5099-F912-1E88-57F65E9948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6100D82-51CE-EBCB-4301-DA9DE2FE18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8" r="3118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629305-27BE-3D74-ECF7-BE8E15271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Administration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262AD-9E41-F70C-1268-B9ADB35E54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/>
              <a:t>For our new families…</a:t>
            </a:r>
          </a:p>
          <a:p>
            <a:pPr marL="0" indent="0">
              <a:buNone/>
            </a:pPr>
            <a:r>
              <a:rPr lang="en-GB" sz="2000"/>
              <a:t>By tonight, login details will have been sent to you for our Parentmail and Parentpay systems.</a:t>
            </a:r>
          </a:p>
          <a:p>
            <a:pPr marL="0" indent="0">
              <a:buNone/>
            </a:pPr>
            <a:r>
              <a:rPr lang="en-GB" sz="2000"/>
              <a:t> </a:t>
            </a:r>
          </a:p>
          <a:p>
            <a:pPr marL="0" indent="0">
              <a:buNone/>
            </a:pP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19181345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926" y="-353532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582" y="1168429"/>
            <a:ext cx="5984625" cy="4397922"/>
          </a:xfrm>
        </p:spPr>
        <p:txBody>
          <a:bodyPr>
            <a:normAutofit/>
          </a:bodyPr>
          <a:lstStyle/>
          <a:p>
            <a:r>
              <a:rPr lang="en-GB" sz="2400" dirty="0"/>
              <a:t>A school cardigan or jumper.</a:t>
            </a:r>
          </a:p>
          <a:p>
            <a:r>
              <a:rPr lang="en-GB" sz="2400" dirty="0"/>
              <a:t>A grey skirt, pinafore or grey trousers.</a:t>
            </a:r>
          </a:p>
          <a:p>
            <a:r>
              <a:rPr lang="en-GB" sz="2400" dirty="0"/>
              <a:t>A plain white polo shirt or a plain white shirt.</a:t>
            </a:r>
          </a:p>
          <a:p>
            <a:r>
              <a:rPr lang="en-GB" sz="2400" dirty="0"/>
              <a:t>Grey/navy tights or grey/navy socks.</a:t>
            </a:r>
          </a:p>
          <a:p>
            <a:r>
              <a:rPr lang="en-GB" sz="2400" dirty="0"/>
              <a:t>Navy or black shoes.</a:t>
            </a:r>
          </a:p>
          <a:p>
            <a:endParaRPr lang="en-GB" sz="2200" dirty="0"/>
          </a:p>
          <a:p>
            <a:endParaRPr lang="en-GB" sz="1900" dirty="0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F7378945-6778-F046-A55F-D82211A579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655" t="8152" r="29153" b="9353"/>
          <a:stretch/>
        </p:blipFill>
        <p:spPr bwMode="auto">
          <a:xfrm>
            <a:off x="1673336" y="3353984"/>
            <a:ext cx="1608463" cy="3221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696C05F9-4C76-3393-BF1E-3D36233415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07" t="10127" r="19587" b="10367"/>
          <a:stretch/>
        </p:blipFill>
        <p:spPr bwMode="auto">
          <a:xfrm>
            <a:off x="4976297" y="4374210"/>
            <a:ext cx="1515055" cy="1635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0E6834E3-497B-4350-9F9E-ADA0CDAC01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609" t="7941" r="31365" b="8600"/>
          <a:stretch/>
        </p:blipFill>
        <p:spPr bwMode="auto">
          <a:xfrm>
            <a:off x="6818225" y="4298909"/>
            <a:ext cx="1099574" cy="2529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76E6FA27-F88A-6DC9-C95F-60086AA67B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500" b="90833" l="10000" r="90000">
                        <a14:foregroundMark x1="48833" y1="9333" x2="58333" y2="9500"/>
                        <a14:foregroundMark x1="58333" y1="9500" x2="48667" y2="8000"/>
                        <a14:foregroundMark x1="48667" y1="8000" x2="58000" y2="9500"/>
                        <a14:foregroundMark x1="58000" y1="9500" x2="58000" y2="9500"/>
                        <a14:foregroundMark x1="37833" y1="90167" x2="56667" y2="91833"/>
                        <a14:foregroundMark x1="56667" y1="91833" x2="65500" y2="90000"/>
                        <a14:foregroundMark x1="65500" y1="90000" x2="43333" y2="90833"/>
                        <a14:foregroundMark x1="43333" y1="90833" x2="62833" y2="901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909" t="6295" r="15211" b="6756"/>
          <a:stretch/>
        </p:blipFill>
        <p:spPr bwMode="auto">
          <a:xfrm>
            <a:off x="10001136" y="54307"/>
            <a:ext cx="2065940" cy="2685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8B4260A6-1917-3076-5379-D63F6A708F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879" t="9633" r="17840" b="11098"/>
          <a:stretch/>
        </p:blipFill>
        <p:spPr bwMode="auto">
          <a:xfrm>
            <a:off x="10465935" y="2740202"/>
            <a:ext cx="1601141" cy="1974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CBAF55F8-C7F5-446D-0C29-39520F92E3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969" t="9212" r="26919" b="8202"/>
          <a:stretch/>
        </p:blipFill>
        <p:spPr bwMode="auto">
          <a:xfrm>
            <a:off x="8345100" y="169907"/>
            <a:ext cx="1690873" cy="3165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44478111-D308-CD4B-CA40-7F9D3C5DF3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862" t="9262" r="17997" b="11521"/>
          <a:stretch/>
        </p:blipFill>
        <p:spPr bwMode="auto">
          <a:xfrm>
            <a:off x="4868767" y="2645474"/>
            <a:ext cx="1705977" cy="1969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0F438544-60F1-FB51-0763-AA5EB4793A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415" t="8101" r="16078" b="11751"/>
          <a:stretch/>
        </p:blipFill>
        <p:spPr bwMode="auto">
          <a:xfrm>
            <a:off x="6508418" y="2663215"/>
            <a:ext cx="1705978" cy="195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>
            <a:extLst>
              <a:ext uri="{FF2B5EF4-FFF2-40B4-BE49-F238E27FC236}">
                <a16:creationId xmlns:a16="http://schemas.microsoft.com/office/drawing/2014/main" id="{37283354-FC76-9372-A75D-7E78D3EE68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0000" b="90000" l="10000" r="90000">
                        <a14:backgroundMark x1="40833" y1="68667" x2="59833" y2="67167"/>
                        <a14:backgroundMark x1="59833" y1="67167" x2="60500" y2="66833"/>
                        <a14:backgroundMark x1="60833" y1="66667" x2="60333" y2="57667"/>
                        <a14:backgroundMark x1="60333" y1="57667" x2="66167" y2="49833"/>
                        <a14:backgroundMark x1="66167" y1="49833" x2="69167" y2="47667"/>
                        <a14:backgroundMark x1="34667" y1="49500" x2="23667" y2="48833"/>
                        <a14:backgroundMark x1="23667" y1="48833" x2="23333" y2="48500"/>
                        <a14:backgroundMark x1="34667" y1="49000" x2="37333" y2="71167"/>
                        <a14:backgroundMark x1="52833" y1="11000" x2="53667" y2="30000"/>
                        <a14:backgroundMark x1="53667" y1="30000" x2="54833" y2="31167"/>
                        <a14:backgroundMark x1="40667" y1="25167" x2="46667" y2="31000"/>
                        <a14:backgroundMark x1="46667" y1="31000" x2="50833" y2="25500"/>
                        <a14:backgroundMark x1="45167" y1="31500" x2="40667" y2="26000"/>
                        <a14:backgroundMark x1="41667" y1="27333" x2="45500" y2="32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020" t="25399" r="32554" b="31757"/>
          <a:stretch/>
        </p:blipFill>
        <p:spPr bwMode="auto">
          <a:xfrm>
            <a:off x="2996541" y="3210017"/>
            <a:ext cx="1958505" cy="2212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>
            <a:extLst>
              <a:ext uri="{FF2B5EF4-FFF2-40B4-BE49-F238E27FC236}">
                <a16:creationId xmlns:a16="http://schemas.microsoft.com/office/drawing/2014/main" id="{705BA0BE-E06F-9225-EF54-8F8801D8DD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5333" b="95500" l="10000" r="90000">
                        <a14:foregroundMark x1="29000" y1="93500" x2="55167" y2="98500"/>
                        <a14:foregroundMark x1="55167" y1="98500" x2="67000" y2="95500"/>
                        <a14:foregroundMark x1="67000" y1="95500" x2="72167" y2="89500"/>
                        <a14:foregroundMark x1="65333" y1="32167" x2="74333" y2="32000"/>
                        <a14:foregroundMark x1="74333" y1="32000" x2="76667" y2="28500"/>
                        <a14:foregroundMark x1="23667" y1="28333" x2="34000" y2="32167"/>
                        <a14:foregroundMark x1="34000" y1="32167" x2="34500" y2="32167"/>
                        <a14:foregroundMark x1="34000" y1="9500" x2="42333" y2="4167"/>
                        <a14:foregroundMark x1="42333" y1="4167" x2="55167" y2="2333"/>
                        <a14:foregroundMark x1="55167" y1="2333" x2="65000" y2="9333"/>
                        <a14:foregroundMark x1="65000" y1="9333" x2="65167" y2="9333"/>
                        <a14:foregroundMark x1="40833" y1="6500" x2="49167" y2="1833"/>
                        <a14:foregroundMark x1="49167" y1="1833" x2="60167" y2="5333"/>
                        <a14:foregroundMark x1="60167" y1="5333" x2="60833" y2="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401" r="23094"/>
          <a:stretch/>
        </p:blipFill>
        <p:spPr bwMode="auto">
          <a:xfrm>
            <a:off x="-10560" y="3335512"/>
            <a:ext cx="1840046" cy="3375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7E659D9-FD66-A5CF-9B40-90786AC71B2A}"/>
              </a:ext>
            </a:extLst>
          </p:cNvPr>
          <p:cNvSpPr txBox="1"/>
          <p:nvPr/>
        </p:nvSpPr>
        <p:spPr>
          <a:xfrm>
            <a:off x="8303286" y="3911067"/>
            <a:ext cx="3952525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PE Kit</a:t>
            </a:r>
          </a:p>
          <a:p>
            <a:endParaRPr lang="en-GB" sz="2400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A school hoodie.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Plain navy tracksuit bottoms.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A plain white, round neck t-shirt.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Plain navy shorts.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White, grey or navy socks.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Trainers.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2C78899-E09B-E38D-7C38-944970A288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083" t="8139" r="15141" b="9977"/>
          <a:stretch/>
        </p:blipFill>
        <p:spPr bwMode="auto">
          <a:xfrm>
            <a:off x="3490107" y="5051184"/>
            <a:ext cx="1313851" cy="1635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myembroiderysupplies">
            <a:extLst>
              <a:ext uri="{FF2B5EF4-FFF2-40B4-BE49-F238E27FC236}">
                <a16:creationId xmlns:a16="http://schemas.microsoft.com/office/drawing/2014/main" id="{BEFDE34A-0DFA-3F67-0FF2-FB9CBC8A8A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314" y="324518"/>
            <a:ext cx="2667000" cy="86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10576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0CC0FF-7096-340B-98AB-BAAC6F7A40E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2" r="190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55DB0F-5E56-A98C-336A-4E352969F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4000" dirty="0"/>
              <a:t>The School Day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5D982F8-0624-B10E-CC18-00DA8E3AD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1900"/>
              <a:t>8:45am – Drop off</a:t>
            </a:r>
          </a:p>
          <a:p>
            <a:r>
              <a:rPr lang="en-GB" sz="1900"/>
              <a:t>9.00am – Door closes </a:t>
            </a:r>
          </a:p>
          <a:p>
            <a:r>
              <a:rPr lang="en-GB" sz="1900"/>
              <a:t>11:45am – Lunch</a:t>
            </a:r>
          </a:p>
          <a:p>
            <a:r>
              <a:rPr lang="en-GB" sz="1900"/>
              <a:t>3:30pm – Pick up</a:t>
            </a:r>
          </a:p>
          <a:p>
            <a:endParaRPr lang="en-GB" sz="1900"/>
          </a:p>
          <a:p>
            <a:r>
              <a:rPr lang="en-GB" sz="1900"/>
              <a:t>Bring a named water</a:t>
            </a:r>
          </a:p>
          <a:p>
            <a:r>
              <a:rPr lang="en-GB" sz="1900"/>
              <a:t>Name all uniform and spares</a:t>
            </a:r>
          </a:p>
          <a:p>
            <a:r>
              <a:rPr lang="en-GB" sz="1900"/>
              <a:t>Healthy snack provided by the school</a:t>
            </a:r>
          </a:p>
          <a:p>
            <a:r>
              <a:rPr lang="en-GB" sz="1900"/>
              <a:t>Wrap around care available</a:t>
            </a:r>
          </a:p>
        </p:txBody>
      </p:sp>
    </p:spTree>
    <p:extLst>
      <p:ext uri="{BB962C8B-B14F-4D97-AF65-F5344CB8AC3E}">
        <p14:creationId xmlns:p14="http://schemas.microsoft.com/office/powerpoint/2010/main" val="785107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 descr="A picture containing indoor, tray, table&#10;&#10;Description automatically generated">
            <a:extLst>
              <a:ext uri="{FF2B5EF4-FFF2-40B4-BE49-F238E27FC236}">
                <a16:creationId xmlns:a16="http://schemas.microsoft.com/office/drawing/2014/main" id="{08E28DA4-068E-974F-1347-5164CD6FEE5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" r="4629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School Dinners</a:t>
            </a:r>
          </a:p>
        </p:txBody>
      </p:sp>
      <p:sp>
        <p:nvSpPr>
          <p:cNvPr id="30" name="Content Placeholder 17">
            <a:extLst>
              <a:ext uri="{FF2B5EF4-FFF2-40B4-BE49-F238E27FC236}">
                <a16:creationId xmlns:a16="http://schemas.microsoft.com/office/drawing/2014/main" id="{8BB82AFB-6ED7-1658-5FC3-5A8E58070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US" sz="2000"/>
              <a:t>Provided by Mellors Catering Service </a:t>
            </a:r>
          </a:p>
          <a:p>
            <a:r>
              <a:rPr lang="en-US" sz="2000"/>
              <a:t>Adhere to all Government guidance</a:t>
            </a:r>
          </a:p>
          <a:p>
            <a:r>
              <a:rPr lang="en-US" sz="2000"/>
              <a:t>Three-week rotating menu</a:t>
            </a:r>
          </a:p>
          <a:p>
            <a:r>
              <a:rPr lang="en-US" sz="2000"/>
              <a:t>If bringing packed lunch, no nuts or sesame</a:t>
            </a:r>
          </a:p>
        </p:txBody>
      </p:sp>
    </p:spTree>
    <p:extLst>
      <p:ext uri="{BB962C8B-B14F-4D97-AF65-F5344CB8AC3E}">
        <p14:creationId xmlns:p14="http://schemas.microsoft.com/office/powerpoint/2010/main" val="31471243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F0A17-FC48-8F7C-BF30-5E1F407A1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934CDC4-DD14-1F2B-6D25-B42A78EE35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2549C3E-E79B-63B1-EC2A-DB79BE7770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8026" y="0"/>
            <a:ext cx="48930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5773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5DB0F-5E56-A98C-336A-4E352969F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959" y="197110"/>
            <a:ext cx="4509236" cy="113913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3600" dirty="0"/>
              <a:t>The Classrooms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5D982F8-0624-B10E-CC18-00DA8E3AD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749" y="1336248"/>
            <a:ext cx="5226005" cy="4052497"/>
          </a:xfrm>
        </p:spPr>
        <p:txBody>
          <a:bodyPr anchor="t">
            <a:normAutofit/>
          </a:bodyPr>
          <a:lstStyle/>
          <a:p>
            <a:r>
              <a:rPr lang="en-GB" sz="2400" dirty="0"/>
              <a:t>Inter-connecting doors so children can move between the areas during continuous provision.</a:t>
            </a:r>
          </a:p>
          <a:p>
            <a:r>
              <a:rPr lang="en-GB" sz="2400" dirty="0"/>
              <a:t>Sheltered outside areas so children can access the outdoors in all weather.</a:t>
            </a:r>
          </a:p>
          <a:p>
            <a:r>
              <a:rPr lang="en-GB" sz="2400" dirty="0"/>
              <a:t>Provisions are regularly changed and adapted to spark interest and meet needs.</a:t>
            </a: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07977D39-626F-40D7-B00F-16E02602D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9615" y="197110"/>
            <a:ext cx="2020824" cy="2020824"/>
          </a:xfrm>
          <a:prstGeom prst="ellipse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 descr="A picture containing person, indoor&#10;&#10;Description automatically generated">
            <a:extLst>
              <a:ext uri="{FF2B5EF4-FFF2-40B4-BE49-F238E27FC236}">
                <a16:creationId xmlns:a16="http://schemas.microsoft.com/office/drawing/2014/main" id="{445E63F5-9E94-DB87-E471-249173FB2B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" b="33253"/>
          <a:stretch/>
        </p:blipFill>
        <p:spPr>
          <a:xfrm>
            <a:off x="5714207" y="361702"/>
            <a:ext cx="1691640" cy="1691640"/>
          </a:xfrm>
          <a:custGeom>
            <a:avLst/>
            <a:gdLst/>
            <a:ahLst/>
            <a:cxnLst/>
            <a:rect l="l" t="t" r="r" b="b"/>
            <a:pathLst>
              <a:path w="1956816" h="1956816">
                <a:moveTo>
                  <a:pt x="978408" y="0"/>
                </a:moveTo>
                <a:cubicBezTo>
                  <a:pt x="1518768" y="0"/>
                  <a:pt x="1956816" y="438048"/>
                  <a:pt x="1956816" y="978408"/>
                </a:cubicBezTo>
                <a:cubicBezTo>
                  <a:pt x="1956816" y="1518768"/>
                  <a:pt x="1518768" y="1956816"/>
                  <a:pt x="978408" y="1956816"/>
                </a:cubicBezTo>
                <a:cubicBezTo>
                  <a:pt x="438048" y="1956816"/>
                  <a:pt x="0" y="1518768"/>
                  <a:pt x="0" y="978408"/>
                </a:cubicBezTo>
                <a:cubicBezTo>
                  <a:pt x="0" y="438048"/>
                  <a:pt x="438048" y="0"/>
                  <a:pt x="978408" y="0"/>
                </a:cubicBezTo>
                <a:close/>
              </a:path>
            </a:pathLst>
          </a:custGeom>
        </p:spPr>
      </p:pic>
      <p:sp>
        <p:nvSpPr>
          <p:cNvPr id="82" name="Freeform: Shape 81">
            <a:extLst>
              <a:ext uri="{FF2B5EF4-FFF2-40B4-BE49-F238E27FC236}">
                <a16:creationId xmlns:a16="http://schemas.microsoft.com/office/drawing/2014/main" id="{B905CDE4-B751-4B3E-B625-6E59F89034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4932" y="-16261"/>
            <a:ext cx="4077068" cy="3445261"/>
          </a:xfrm>
          <a:custGeom>
            <a:avLst/>
            <a:gdLst>
              <a:gd name="connsiteX0" fmla="*/ 250035 w 4077068"/>
              <a:gd name="connsiteY0" fmla="*/ 0 h 3445261"/>
              <a:gd name="connsiteX1" fmla="*/ 4077068 w 4077068"/>
              <a:gd name="connsiteY1" fmla="*/ 0 h 3445261"/>
              <a:gd name="connsiteX2" fmla="*/ 4077068 w 4077068"/>
              <a:gd name="connsiteY2" fmla="*/ 2743040 h 3445261"/>
              <a:gd name="connsiteX3" fmla="*/ 4074154 w 4077068"/>
              <a:gd name="connsiteY3" fmla="*/ 2746247 h 3445261"/>
              <a:gd name="connsiteX4" fmla="*/ 2386584 w 4077068"/>
              <a:gd name="connsiteY4" fmla="*/ 3445261 h 3445261"/>
              <a:gd name="connsiteX5" fmla="*/ 0 w 4077068"/>
              <a:gd name="connsiteY5" fmla="*/ 1058677 h 3445261"/>
              <a:gd name="connsiteX6" fmla="*/ 187550 w 4077068"/>
              <a:gd name="connsiteY6" fmla="*/ 129711 h 344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7068" h="3445261">
                <a:moveTo>
                  <a:pt x="250035" y="0"/>
                </a:moveTo>
                <a:lnTo>
                  <a:pt x="4077068" y="0"/>
                </a:lnTo>
                <a:lnTo>
                  <a:pt x="4077068" y="2743040"/>
                </a:lnTo>
                <a:lnTo>
                  <a:pt x="4074154" y="2746247"/>
                </a:lnTo>
                <a:cubicBezTo>
                  <a:pt x="3642267" y="3178134"/>
                  <a:pt x="3045621" y="3445261"/>
                  <a:pt x="2386584" y="3445261"/>
                </a:cubicBezTo>
                <a:cubicBezTo>
                  <a:pt x="1068510" y="3445261"/>
                  <a:pt x="0" y="2376751"/>
                  <a:pt x="0" y="1058677"/>
                </a:cubicBezTo>
                <a:cubicBezTo>
                  <a:pt x="0" y="729159"/>
                  <a:pt x="66782" y="415238"/>
                  <a:pt x="187550" y="129711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08108C16-F4C0-44AA-999D-17BD39219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1428" y="2550745"/>
            <a:ext cx="3072384" cy="3072384"/>
          </a:xfrm>
          <a:prstGeom prst="ellipse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picture containing outdoor, ground&#10;&#10;Description automatically generated">
            <a:extLst>
              <a:ext uri="{FF2B5EF4-FFF2-40B4-BE49-F238E27FC236}">
                <a16:creationId xmlns:a16="http://schemas.microsoft.com/office/drawing/2014/main" id="{14C69E07-ABA7-E57B-194E-672273E4C5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91" r="-2" b="16358"/>
          <a:stretch/>
        </p:blipFill>
        <p:spPr>
          <a:xfrm>
            <a:off x="5886020" y="2715337"/>
            <a:ext cx="2743200" cy="2743200"/>
          </a:xfrm>
          <a:custGeom>
            <a:avLst/>
            <a:gdLst/>
            <a:ahLst/>
            <a:cxnLst/>
            <a:rect l="l" t="t" r="r" b="b"/>
            <a:pathLst>
              <a:path w="2834640" h="2834640">
                <a:moveTo>
                  <a:pt x="1417320" y="0"/>
                </a:moveTo>
                <a:cubicBezTo>
                  <a:pt x="2200084" y="0"/>
                  <a:pt x="2834640" y="634556"/>
                  <a:pt x="2834640" y="1417320"/>
                </a:cubicBezTo>
                <a:cubicBezTo>
                  <a:pt x="2834640" y="2200084"/>
                  <a:pt x="2200084" y="2834640"/>
                  <a:pt x="1417320" y="2834640"/>
                </a:cubicBezTo>
                <a:cubicBezTo>
                  <a:pt x="634556" y="2834640"/>
                  <a:pt x="0" y="2200084"/>
                  <a:pt x="0" y="1417320"/>
                </a:cubicBezTo>
                <a:cubicBezTo>
                  <a:pt x="0" y="634556"/>
                  <a:pt x="634556" y="0"/>
                  <a:pt x="1417320" y="0"/>
                </a:cubicBezTo>
                <a:close/>
              </a:path>
            </a:pathLst>
          </a:custGeom>
        </p:spPr>
      </p:pic>
      <p:pic>
        <p:nvPicPr>
          <p:cNvPr id="16" name="Picture 15" descr="A couple of children playing a board game&#10;&#10;Description automatically generated with low confidence">
            <a:extLst>
              <a:ext uri="{FF2B5EF4-FFF2-40B4-BE49-F238E27FC236}">
                <a16:creationId xmlns:a16="http://schemas.microsoft.com/office/drawing/2014/main" id="{C7927256-C213-92C0-EDA5-B16B02DD4F7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43" r="1" b="37384"/>
          <a:stretch/>
        </p:blipFill>
        <p:spPr>
          <a:xfrm>
            <a:off x="8278624" y="2"/>
            <a:ext cx="3913376" cy="3281569"/>
          </a:xfrm>
          <a:custGeom>
            <a:avLst/>
            <a:gdLst/>
            <a:ahLst/>
            <a:cxnLst/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</p:spPr>
      </p:pic>
      <p:sp>
        <p:nvSpPr>
          <p:cNvPr id="86" name="Freeform: Shape 85">
            <a:extLst>
              <a:ext uri="{FF2B5EF4-FFF2-40B4-BE49-F238E27FC236}">
                <a16:creationId xmlns:a16="http://schemas.microsoft.com/office/drawing/2014/main" id="{CDC29AC1-2821-4FCC-B597-88DAF39C3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53162" y="4604085"/>
            <a:ext cx="4281112" cy="2253913"/>
          </a:xfrm>
          <a:custGeom>
            <a:avLst/>
            <a:gdLst>
              <a:gd name="connsiteX0" fmla="*/ 2140556 w 4281112"/>
              <a:gd name="connsiteY0" fmla="*/ 0 h 2253913"/>
              <a:gd name="connsiteX1" fmla="*/ 4281112 w 4281112"/>
              <a:gd name="connsiteY1" fmla="*/ 2140556 h 2253913"/>
              <a:gd name="connsiteX2" fmla="*/ 4275388 w 4281112"/>
              <a:gd name="connsiteY2" fmla="*/ 2253913 h 2253913"/>
              <a:gd name="connsiteX3" fmla="*/ 5724 w 4281112"/>
              <a:gd name="connsiteY3" fmla="*/ 2253913 h 2253913"/>
              <a:gd name="connsiteX4" fmla="*/ 0 w 4281112"/>
              <a:gd name="connsiteY4" fmla="*/ 2140556 h 2253913"/>
              <a:gd name="connsiteX5" fmla="*/ 2140556 w 4281112"/>
              <a:gd name="connsiteY5" fmla="*/ 0 h 2253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81112" h="2253913">
                <a:moveTo>
                  <a:pt x="2140556" y="0"/>
                </a:moveTo>
                <a:cubicBezTo>
                  <a:pt x="3322752" y="0"/>
                  <a:pt x="4281112" y="958360"/>
                  <a:pt x="4281112" y="2140556"/>
                </a:cubicBezTo>
                <a:lnTo>
                  <a:pt x="4275388" y="2253913"/>
                </a:lnTo>
                <a:lnTo>
                  <a:pt x="5724" y="2253913"/>
                </a:lnTo>
                <a:lnTo>
                  <a:pt x="0" y="2140556"/>
                </a:lnTo>
                <a:cubicBezTo>
                  <a:pt x="0" y="958360"/>
                  <a:pt x="958360" y="0"/>
                  <a:pt x="2140556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 descr="A picture containing child, wall, person, child&#10;&#10;Description automatically generated">
            <a:extLst>
              <a:ext uri="{FF2B5EF4-FFF2-40B4-BE49-F238E27FC236}">
                <a16:creationId xmlns:a16="http://schemas.microsoft.com/office/drawing/2014/main" id="{F9264DA7-B78C-4FA6-BDED-69125BE7202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55" r="5" b="5"/>
          <a:stretch/>
        </p:blipFill>
        <p:spPr>
          <a:xfrm>
            <a:off x="1818614" y="4769536"/>
            <a:ext cx="3950208" cy="2088462"/>
          </a:xfrm>
          <a:custGeom>
            <a:avLst/>
            <a:gdLst/>
            <a:ahLst/>
            <a:cxnLst/>
            <a:rect l="l" t="t" r="r" b="b"/>
            <a:pathLst>
              <a:path w="3950208" h="2088462">
                <a:moveTo>
                  <a:pt x="1975104" y="0"/>
                </a:moveTo>
                <a:cubicBezTo>
                  <a:pt x="3065924" y="0"/>
                  <a:pt x="3950208" y="884284"/>
                  <a:pt x="3950208" y="1975104"/>
                </a:cubicBezTo>
                <a:lnTo>
                  <a:pt x="3944484" y="2088462"/>
                </a:lnTo>
                <a:lnTo>
                  <a:pt x="5724" y="2088462"/>
                </a:lnTo>
                <a:lnTo>
                  <a:pt x="0" y="1975104"/>
                </a:lnTo>
                <a:cubicBezTo>
                  <a:pt x="0" y="884284"/>
                  <a:pt x="884284" y="0"/>
                  <a:pt x="1975104" y="0"/>
                </a:cubicBezTo>
                <a:close/>
              </a:path>
            </a:pathLst>
          </a:custGeom>
        </p:spPr>
      </p:pic>
      <p:sp>
        <p:nvSpPr>
          <p:cNvPr id="88" name="Freeform: Shape 87">
            <a:extLst>
              <a:ext uri="{FF2B5EF4-FFF2-40B4-BE49-F238E27FC236}">
                <a16:creationId xmlns:a16="http://schemas.microsoft.com/office/drawing/2014/main" id="{C8F10CB3-3B5E-4C7A-98CF-B87454DD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48370" y="3966828"/>
            <a:ext cx="3339958" cy="2891173"/>
          </a:xfrm>
          <a:custGeom>
            <a:avLst/>
            <a:gdLst>
              <a:gd name="connsiteX0" fmla="*/ 2002536 w 3339958"/>
              <a:gd name="connsiteY0" fmla="*/ 0 h 2891173"/>
              <a:gd name="connsiteX1" fmla="*/ 3276335 w 3339958"/>
              <a:gd name="connsiteY1" fmla="*/ 457282 h 2891173"/>
              <a:gd name="connsiteX2" fmla="*/ 3339958 w 3339958"/>
              <a:gd name="connsiteY2" fmla="*/ 515107 h 2891173"/>
              <a:gd name="connsiteX3" fmla="*/ 3339958 w 3339958"/>
              <a:gd name="connsiteY3" fmla="*/ 2891173 h 2891173"/>
              <a:gd name="connsiteX4" fmla="*/ 209954 w 3339958"/>
              <a:gd name="connsiteY4" fmla="*/ 2891173 h 2891173"/>
              <a:gd name="connsiteX5" fmla="*/ 157369 w 3339958"/>
              <a:gd name="connsiteY5" fmla="*/ 2782014 h 2891173"/>
              <a:gd name="connsiteX6" fmla="*/ 0 w 3339958"/>
              <a:gd name="connsiteY6" fmla="*/ 2002536 h 2891173"/>
              <a:gd name="connsiteX7" fmla="*/ 2002536 w 3339958"/>
              <a:gd name="connsiteY7" fmla="*/ 0 h 289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9958" h="2891173">
                <a:moveTo>
                  <a:pt x="2002536" y="0"/>
                </a:moveTo>
                <a:cubicBezTo>
                  <a:pt x="2486398" y="0"/>
                  <a:pt x="2930179" y="171609"/>
                  <a:pt x="3276335" y="457282"/>
                </a:cubicBezTo>
                <a:lnTo>
                  <a:pt x="3339958" y="515107"/>
                </a:lnTo>
                <a:lnTo>
                  <a:pt x="3339958" y="2891173"/>
                </a:lnTo>
                <a:lnTo>
                  <a:pt x="209954" y="2891173"/>
                </a:lnTo>
                <a:lnTo>
                  <a:pt x="157369" y="2782014"/>
                </a:lnTo>
                <a:cubicBezTo>
                  <a:pt x="56036" y="2542434"/>
                  <a:pt x="0" y="2279029"/>
                  <a:pt x="0" y="2002536"/>
                </a:cubicBezTo>
                <a:cubicBezTo>
                  <a:pt x="0" y="896566"/>
                  <a:pt x="896566" y="0"/>
                  <a:pt x="2002536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A group of children sitting on the floor reading a book&#10;&#10;Description automatically generated with medium confidence">
            <a:extLst>
              <a:ext uri="{FF2B5EF4-FFF2-40B4-BE49-F238E27FC236}">
                <a16:creationId xmlns:a16="http://schemas.microsoft.com/office/drawing/2014/main" id="{88A460C4-E232-5CD2-52AF-282DCF28017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60" r="11809" b="-4"/>
          <a:stretch/>
        </p:blipFill>
        <p:spPr>
          <a:xfrm>
            <a:off x="9009416" y="4131546"/>
            <a:ext cx="3178912" cy="2726454"/>
          </a:xfrm>
          <a:custGeom>
            <a:avLst/>
            <a:gdLst/>
            <a:ahLst/>
            <a:cxnLst/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249045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grass, person, outdoor, spectacles&#10;&#10;Description automatically generated">
            <a:extLst>
              <a:ext uri="{FF2B5EF4-FFF2-40B4-BE49-F238E27FC236}">
                <a16:creationId xmlns:a16="http://schemas.microsoft.com/office/drawing/2014/main" id="{BFDDE1BD-5CD5-AAA0-CD5F-33E03BBD28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2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EYFS Fund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endParaRPr lang="en-GB" sz="1900" dirty="0"/>
          </a:p>
          <a:p>
            <a:r>
              <a:rPr lang="en-GB" sz="1900" dirty="0"/>
              <a:t>Donations gratefully received through office only.</a:t>
            </a:r>
          </a:p>
          <a:p>
            <a:r>
              <a:rPr lang="en-GB" sz="1900" dirty="0"/>
              <a:t>Used throughout the year by Nursery and Reception to support flexibility of curriculum.</a:t>
            </a:r>
          </a:p>
          <a:p>
            <a:r>
              <a:rPr lang="en-GB" sz="1900" dirty="0"/>
              <a:t>E.g. children’s interests, stories shared – ingredients to bake bread for ‘The Little Red Hen’, pirate role play etc.</a:t>
            </a:r>
          </a:p>
          <a:p>
            <a:r>
              <a:rPr lang="en-GB" sz="1900" dirty="0"/>
              <a:t>Helps to provide enhancements to children’s learning.</a:t>
            </a:r>
          </a:p>
        </p:txBody>
      </p:sp>
    </p:spTree>
    <p:extLst>
      <p:ext uri="{BB962C8B-B14F-4D97-AF65-F5344CB8AC3E}">
        <p14:creationId xmlns:p14="http://schemas.microsoft.com/office/powerpoint/2010/main" val="885363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icture containing indoor, person&#10;&#10;Description automatically generated">
            <a:extLst>
              <a:ext uri="{FF2B5EF4-FFF2-40B4-BE49-F238E27FC236}">
                <a16:creationId xmlns:a16="http://schemas.microsoft.com/office/drawing/2014/main" id="{C4B484D0-02F8-CD31-FF86-2788D112BDE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2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907" y="-158657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The Curriculum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907" y="1741255"/>
            <a:ext cx="4381479" cy="4499746"/>
          </a:xfrm>
        </p:spPr>
        <p:txBody>
          <a:bodyPr>
            <a:normAutofit/>
          </a:bodyPr>
          <a:lstStyle/>
          <a:p>
            <a:r>
              <a:rPr lang="en-GB" sz="2400" dirty="0"/>
              <a:t>Child led curriculum covering the 7 areas of the Early Years Foundation Stage Curriculum.</a:t>
            </a:r>
          </a:p>
          <a:p>
            <a:r>
              <a:rPr lang="en-GB" sz="2400" dirty="0"/>
              <a:t>Outdoor provision </a:t>
            </a:r>
          </a:p>
          <a:p>
            <a:r>
              <a:rPr lang="en-GB" sz="2400" dirty="0"/>
              <a:t>Specialist teaching </a:t>
            </a:r>
          </a:p>
          <a:p>
            <a:r>
              <a:rPr lang="en-GB" sz="2400" dirty="0"/>
              <a:t>Phonics </a:t>
            </a:r>
          </a:p>
          <a:p>
            <a:r>
              <a:rPr lang="en-GB" sz="2400" dirty="0"/>
              <a:t>Home learning – reading and Class Dojo</a:t>
            </a:r>
          </a:p>
          <a:p>
            <a:r>
              <a:rPr lang="en-GB" sz="2400" dirty="0"/>
              <a:t>Trips</a:t>
            </a:r>
          </a:p>
        </p:txBody>
      </p:sp>
    </p:spTree>
    <p:extLst>
      <p:ext uri="{BB962C8B-B14F-4D97-AF65-F5344CB8AC3E}">
        <p14:creationId xmlns:p14="http://schemas.microsoft.com/office/powerpoint/2010/main" val="21538068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452" y="-59778"/>
            <a:ext cx="4283082" cy="1454051"/>
          </a:xfrm>
        </p:spPr>
        <p:txBody>
          <a:bodyPr>
            <a:normAutofit/>
          </a:bodyPr>
          <a:lstStyle/>
          <a:p>
            <a:r>
              <a:rPr lang="en-GB" sz="4000" dirty="0"/>
              <a:t>Forest School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9E8FE08-52A1-BE14-76FB-C99AF13B1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452" y="1402672"/>
            <a:ext cx="4829960" cy="5144127"/>
          </a:xfrm>
        </p:spPr>
        <p:txBody>
          <a:bodyPr anchor="ctr">
            <a:normAutofit/>
          </a:bodyPr>
          <a:lstStyle/>
          <a:p>
            <a:r>
              <a:rPr lang="en-GB" sz="2400" dirty="0"/>
              <a:t>Promotes child-initiated learning</a:t>
            </a:r>
          </a:p>
          <a:p>
            <a:r>
              <a:rPr lang="en-GB" sz="2400" dirty="0"/>
              <a:t>Supports personal, social, emotional and physical development</a:t>
            </a:r>
          </a:p>
          <a:p>
            <a:r>
              <a:rPr lang="en-GB" sz="2400" dirty="0"/>
              <a:t>Develops language and communication skills</a:t>
            </a:r>
          </a:p>
          <a:p>
            <a:r>
              <a:rPr lang="en-GB" sz="2400" dirty="0"/>
              <a:t>Aims to encourage all children to take risks, develop resilience and develop confidence and independence</a:t>
            </a:r>
          </a:p>
          <a:p>
            <a:r>
              <a:rPr lang="en-GB" sz="2400" dirty="0"/>
              <a:t>Promotes an understanding and appreciation of the outdoors and nature.</a:t>
            </a:r>
          </a:p>
        </p:txBody>
      </p:sp>
      <p:pic>
        <p:nvPicPr>
          <p:cNvPr id="3" name="Picture 2" descr="A child in a hammock&#10;&#10;Description automatically generated with medium confidence">
            <a:extLst>
              <a:ext uri="{FF2B5EF4-FFF2-40B4-BE49-F238E27FC236}">
                <a16:creationId xmlns:a16="http://schemas.microsoft.com/office/drawing/2014/main" id="{7429AD91-D6D6-DCB7-39B2-B28B689637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27" r="3620" b="-5"/>
          <a:stretch/>
        </p:blipFill>
        <p:spPr>
          <a:xfrm>
            <a:off x="5491133" y="286529"/>
            <a:ext cx="2275744" cy="2275744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  <a:effectLst>
            <a:softEdge rad="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 descr="A picture containing person, ground, outdoor&#10;&#10;Description automatically generated">
            <a:extLst>
              <a:ext uri="{FF2B5EF4-FFF2-40B4-BE49-F238E27FC236}">
                <a16:creationId xmlns:a16="http://schemas.microsoft.com/office/drawing/2014/main" id="{9D96BAF4-EBF6-1664-4373-6DE84ED9B22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88" r="10188" b="1"/>
          <a:stretch/>
        </p:blipFill>
        <p:spPr>
          <a:xfrm>
            <a:off x="5734231" y="2527224"/>
            <a:ext cx="3379716" cy="3316386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7" name="Picture 6" descr="A picture containing person, outdoor, child, little&#10;&#10;Description automatically generated">
            <a:extLst>
              <a:ext uri="{FF2B5EF4-FFF2-40B4-BE49-F238E27FC236}">
                <a16:creationId xmlns:a16="http://schemas.microsoft.com/office/drawing/2014/main" id="{BAD543B0-13C6-3975-D014-A30349AA3F0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2" r="18449" b="-2"/>
          <a:stretch/>
        </p:blipFill>
        <p:spPr>
          <a:xfrm>
            <a:off x="7996635" y="10"/>
            <a:ext cx="4211230" cy="3776772"/>
          </a:xfrm>
          <a:custGeom>
            <a:avLst/>
            <a:gdLst/>
            <a:ahLst/>
            <a:cxnLst/>
            <a:rect l="l" t="t" r="r" b="b"/>
            <a:pathLst>
              <a:path w="4405154" h="3776782">
                <a:moveTo>
                  <a:pt x="279221" y="0"/>
                </a:moveTo>
                <a:lnTo>
                  <a:pt x="4405154" y="0"/>
                </a:lnTo>
                <a:lnTo>
                  <a:pt x="4405154" y="3055054"/>
                </a:lnTo>
                <a:lnTo>
                  <a:pt x="4266200" y="3181344"/>
                </a:lnTo>
                <a:cubicBezTo>
                  <a:pt x="3815461" y="3553326"/>
                  <a:pt x="3237603" y="3776782"/>
                  <a:pt x="2607554" y="3776782"/>
                </a:cubicBezTo>
                <a:cubicBezTo>
                  <a:pt x="1167442" y="3776782"/>
                  <a:pt x="0" y="2609341"/>
                  <a:pt x="0" y="1169228"/>
                </a:cubicBezTo>
                <a:cubicBezTo>
                  <a:pt x="0" y="809200"/>
                  <a:pt x="72965" y="466214"/>
                  <a:pt x="204915" y="154250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  <a:effectLst>
            <a:softEdge rad="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A person reading a book to a group of children&#10;&#10;Description automatically generated with medium confidence">
            <a:extLst>
              <a:ext uri="{FF2B5EF4-FFF2-40B4-BE49-F238E27FC236}">
                <a16:creationId xmlns:a16="http://schemas.microsoft.com/office/drawing/2014/main" id="{9BA633AE-9ADC-3E89-A282-BC47AF2396E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3" r="13916" b="-4"/>
          <a:stretch/>
        </p:blipFill>
        <p:spPr>
          <a:xfrm>
            <a:off x="8754343" y="3907436"/>
            <a:ext cx="3453522" cy="2950205"/>
          </a:xfrm>
          <a:custGeom>
            <a:avLst/>
            <a:gdLst/>
            <a:ahLst/>
            <a:cxnLst/>
            <a:rect l="l" t="t" r="r" b="b"/>
            <a:pathLst>
              <a:path w="3453522" h="2950205">
                <a:moveTo>
                  <a:pt x="1901420" y="0"/>
                </a:moveTo>
                <a:cubicBezTo>
                  <a:pt x="2492116" y="0"/>
                  <a:pt x="3019900" y="269355"/>
                  <a:pt x="3368648" y="691940"/>
                </a:cubicBezTo>
                <a:lnTo>
                  <a:pt x="3453522" y="805440"/>
                </a:lnTo>
                <a:lnTo>
                  <a:pt x="3453522" y="2950205"/>
                </a:lnTo>
                <a:lnTo>
                  <a:pt x="316036" y="2950205"/>
                </a:lnTo>
                <a:lnTo>
                  <a:pt x="229491" y="2807749"/>
                </a:lnTo>
                <a:cubicBezTo>
                  <a:pt x="83134" y="2538330"/>
                  <a:pt x="0" y="2229583"/>
                  <a:pt x="0" y="1901419"/>
                </a:cubicBezTo>
                <a:cubicBezTo>
                  <a:pt x="0" y="851294"/>
                  <a:pt x="851295" y="0"/>
                  <a:pt x="1901420" y="0"/>
                </a:cubicBezTo>
                <a:close/>
              </a:path>
            </a:pathLst>
          </a:cu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2005590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Readiness</a:t>
            </a:r>
          </a:p>
        </p:txBody>
      </p:sp>
      <p:pic>
        <p:nvPicPr>
          <p:cNvPr id="4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7785" y="1356245"/>
            <a:ext cx="8868201" cy="5237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063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7E66A4-2C26-2A23-63F3-16265D56941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1" r="4881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/>
              <a:t>School Readiness</a:t>
            </a:r>
            <a:endParaRPr lang="en-GB" sz="4000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9E8FE08-52A1-BE14-76FB-C99AF13B1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1600"/>
              <a:t>Support us in achieving these key skills in preparation for school.</a:t>
            </a:r>
          </a:p>
          <a:p>
            <a:pPr marL="0" indent="0">
              <a:buNone/>
            </a:pPr>
            <a:endParaRPr lang="en-GB" sz="1600" b="1" u="sng"/>
          </a:p>
          <a:p>
            <a:pPr marL="0" indent="0">
              <a:buNone/>
            </a:pPr>
            <a:r>
              <a:rPr lang="en-GB" sz="1600" b="1"/>
              <a:t>Top tips</a:t>
            </a:r>
          </a:p>
          <a:p>
            <a:r>
              <a:rPr lang="en-GB" sz="1600"/>
              <a:t>Letter formation </a:t>
            </a:r>
          </a:p>
          <a:p>
            <a:r>
              <a:rPr lang="en-GB" sz="1600"/>
              <a:t>Numbers and counting – understanding of number</a:t>
            </a:r>
          </a:p>
          <a:p>
            <a:r>
              <a:rPr lang="en-GB" sz="1600"/>
              <a:t>Turn taking games, developing patience and waiting skills</a:t>
            </a:r>
          </a:p>
          <a:p>
            <a:r>
              <a:rPr lang="en-GB" sz="1600"/>
              <a:t>Following instructions to complete simple tasks at home</a:t>
            </a:r>
          </a:p>
          <a:p>
            <a:r>
              <a:rPr lang="en-GB" sz="1600"/>
              <a:t>Tidying up</a:t>
            </a:r>
          </a:p>
        </p:txBody>
      </p:sp>
    </p:spTree>
    <p:extLst>
      <p:ext uri="{BB962C8B-B14F-4D97-AF65-F5344CB8AC3E}">
        <p14:creationId xmlns:p14="http://schemas.microsoft.com/office/powerpoint/2010/main" val="27388422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CEF6118E-44FB-4509-B4D9-129052E4C6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155" y="525195"/>
            <a:ext cx="3986155" cy="2806506"/>
          </a:xfrm>
        </p:spPr>
        <p:txBody>
          <a:bodyPr anchor="b">
            <a:normAutofit/>
          </a:bodyPr>
          <a:lstStyle/>
          <a:p>
            <a:r>
              <a:rPr lang="en-GB" sz="4000"/>
              <a:t>Wellbeing</a:t>
            </a:r>
            <a:endParaRPr lang="en-GB" sz="4000" dirty="0"/>
          </a:p>
        </p:txBody>
      </p:sp>
      <p:pic>
        <p:nvPicPr>
          <p:cNvPr id="8" name="Picture 7" descr="A child and child sitting on a swing&#10;&#10;Description automatically generated with low confidence">
            <a:extLst>
              <a:ext uri="{FF2B5EF4-FFF2-40B4-BE49-F238E27FC236}">
                <a16:creationId xmlns:a16="http://schemas.microsoft.com/office/drawing/2014/main" id="{FAA7D264-4E36-7D18-73AC-37A7DF10E7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05" r="1" b="32598"/>
          <a:stretch>
            <a:fillRect/>
          </a:stretch>
        </p:blipFill>
        <p:spPr>
          <a:xfrm>
            <a:off x="5186554" y="163646"/>
            <a:ext cx="6806703" cy="2623097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43728F4-2CF6-A369-629F-0C4E7E897C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5155" y="3526300"/>
            <a:ext cx="3986155" cy="2588458"/>
          </a:xfrm>
        </p:spPr>
        <p:txBody>
          <a:bodyPr>
            <a:normAutofit/>
          </a:bodyPr>
          <a:lstStyle/>
          <a:p>
            <a:r>
              <a:rPr lang="en-US" sz="2000"/>
              <a:t>Committed to wellbeing of all</a:t>
            </a:r>
          </a:p>
          <a:p>
            <a:r>
              <a:rPr lang="en-US" sz="2000"/>
              <a:t>Emotional literacy &amp; resilience</a:t>
            </a:r>
          </a:p>
          <a:p>
            <a:r>
              <a:rPr lang="en-US" sz="2000"/>
              <a:t>Targeted support structure</a:t>
            </a:r>
          </a:p>
          <a:p>
            <a:r>
              <a:rPr lang="en-US" sz="2000"/>
              <a:t>PSED – Think Equal</a:t>
            </a:r>
          </a:p>
          <a:p>
            <a:r>
              <a:rPr lang="en-US" sz="2000"/>
              <a:t>Promote friendship &amp; collaboration across the school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59665E1-FB8E-F659-24D6-6F6771B9DE9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4532" r="1" b="16095"/>
          <a:stretch>
            <a:fillRect/>
          </a:stretch>
        </p:blipFill>
        <p:spPr>
          <a:xfrm>
            <a:off x="5186554" y="2956875"/>
            <a:ext cx="6806703" cy="335265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372592F-CACA-B0CF-8090-3B02412C0F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911" y="488546"/>
            <a:ext cx="993182" cy="98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1863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text, table, dining table&#10;&#10;Description automatically generated">
            <a:extLst>
              <a:ext uri="{FF2B5EF4-FFF2-40B4-BE49-F238E27FC236}">
                <a16:creationId xmlns:a16="http://schemas.microsoft.com/office/drawing/2014/main" id="{0089B1A8-0765-73F0-F03D-E797531964C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1" r="-1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Additional Support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9E8FE08-52A1-BE14-76FB-C99AF13B1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US" sz="2000"/>
              <a:t>SENCo – Mrs A Williams</a:t>
            </a:r>
          </a:p>
          <a:p>
            <a:endParaRPr lang="en-US" sz="2000"/>
          </a:p>
          <a:p>
            <a:r>
              <a:rPr lang="en-US" sz="2000"/>
              <a:t>EAL – Ms F Esa</a:t>
            </a:r>
          </a:p>
          <a:p>
            <a:endParaRPr lang="en-US" sz="2000"/>
          </a:p>
          <a:p>
            <a:r>
              <a:rPr lang="en-US" sz="2000"/>
              <a:t>Pupil Premium – Mrs Durrant</a:t>
            </a:r>
          </a:p>
          <a:p>
            <a:endParaRPr lang="en-US" sz="2000"/>
          </a:p>
          <a:p>
            <a:r>
              <a:rPr lang="en-US" sz="2000"/>
              <a:t>Pastoral – Mrs Brownbill</a:t>
            </a:r>
          </a:p>
        </p:txBody>
      </p:sp>
    </p:spTree>
    <p:extLst>
      <p:ext uri="{BB962C8B-B14F-4D97-AF65-F5344CB8AC3E}">
        <p14:creationId xmlns:p14="http://schemas.microsoft.com/office/powerpoint/2010/main" val="16471994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6" name="Rectangle 99">
            <a:extLst>
              <a:ext uri="{FF2B5EF4-FFF2-40B4-BE49-F238E27FC236}">
                <a16:creationId xmlns:a16="http://schemas.microsoft.com/office/drawing/2014/main" id="{7BBD5B30-C741-4E67-AFD8-17917090AB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tree, outdoor, building, porch&#10;&#10;Description automatically generated">
            <a:extLst>
              <a:ext uri="{FF2B5EF4-FFF2-40B4-BE49-F238E27FC236}">
                <a16:creationId xmlns:a16="http://schemas.microsoft.com/office/drawing/2014/main" id="{31595DA4-674D-B1EC-95FA-862E00F55A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41"/>
          <a:stretch/>
        </p:blipFill>
        <p:spPr>
          <a:xfrm>
            <a:off x="7817583" y="10"/>
            <a:ext cx="4374417" cy="6857990"/>
          </a:xfrm>
          <a:custGeom>
            <a:avLst/>
            <a:gdLst/>
            <a:ahLst/>
            <a:cxnLst/>
            <a:rect l="l" t="t" r="r" b="b"/>
            <a:pathLst>
              <a:path w="4374417" h="6858000">
                <a:moveTo>
                  <a:pt x="22719" y="0"/>
                </a:moveTo>
                <a:lnTo>
                  <a:pt x="4374417" y="0"/>
                </a:lnTo>
                <a:lnTo>
                  <a:pt x="4374417" y="6858000"/>
                </a:lnTo>
                <a:lnTo>
                  <a:pt x="0" y="6858000"/>
                </a:lnTo>
                <a:lnTo>
                  <a:pt x="6670" y="6845555"/>
                </a:lnTo>
                <a:cubicBezTo>
                  <a:pt x="495881" y="5886487"/>
                  <a:pt x="785588" y="4695963"/>
                  <a:pt x="785588" y="3406233"/>
                </a:cubicBezTo>
                <a:cubicBezTo>
                  <a:pt x="785588" y="2215714"/>
                  <a:pt x="538737" y="1109724"/>
                  <a:pt x="115983" y="192283"/>
                </a:cubicBezTo>
                <a:close/>
              </a:path>
            </a:pathLst>
          </a:custGeom>
        </p:spPr>
      </p:pic>
      <p:pic>
        <p:nvPicPr>
          <p:cNvPr id="11" name="Picture 10" descr="A picture containing indoor, person, table, child&#10;&#10;Description automatically generated">
            <a:extLst>
              <a:ext uri="{FF2B5EF4-FFF2-40B4-BE49-F238E27FC236}">
                <a16:creationId xmlns:a16="http://schemas.microsoft.com/office/drawing/2014/main" id="{39FDB548-B773-272C-0EA9-42A670B4552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" r="1529" b="1"/>
          <a:stretch/>
        </p:blipFill>
        <p:spPr>
          <a:xfrm>
            <a:off x="3572319" y="10"/>
            <a:ext cx="4979304" cy="3401558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9" name="Picture 8" descr="A picture containing text, person&#10;&#10;Description automatically generated">
            <a:extLst>
              <a:ext uri="{FF2B5EF4-FFF2-40B4-BE49-F238E27FC236}">
                <a16:creationId xmlns:a16="http://schemas.microsoft.com/office/drawing/2014/main" id="{C60A34F9-AFE6-0C14-F694-C654E52A171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3414"/>
          <a:stretch/>
        </p:blipFill>
        <p:spPr>
          <a:xfrm>
            <a:off x="3625358" y="3456432"/>
            <a:ext cx="4925479" cy="3401568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</p:spPr>
      </p:pic>
      <p:sp useBgFill="1">
        <p:nvSpPr>
          <p:cNvPr id="117" name="Freeform: Shape 101">
            <a:extLst>
              <a:ext uri="{FF2B5EF4-FFF2-40B4-BE49-F238E27FC236}">
                <a16:creationId xmlns:a16="http://schemas.microsoft.com/office/drawing/2014/main" id="{189BBEAA-BB93-4878-8C95-3C8AADE2E0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97136" cy="6858000"/>
          </a:xfrm>
          <a:custGeom>
            <a:avLst/>
            <a:gdLst>
              <a:gd name="connsiteX0" fmla="*/ 0 w 4397136"/>
              <a:gd name="connsiteY0" fmla="*/ 0 h 6858000"/>
              <a:gd name="connsiteX1" fmla="*/ 3599069 w 4397136"/>
              <a:gd name="connsiteY1" fmla="*/ 0 h 6858000"/>
              <a:gd name="connsiteX2" fmla="*/ 3634072 w 4397136"/>
              <a:gd name="connsiteY2" fmla="*/ 58977 h 6858000"/>
              <a:gd name="connsiteX3" fmla="*/ 4397136 w 4397136"/>
              <a:gd name="connsiteY3" fmla="*/ 3474189 h 6858000"/>
              <a:gd name="connsiteX4" fmla="*/ 3802221 w 4397136"/>
              <a:gd name="connsiteY4" fmla="*/ 6546415 h 6858000"/>
              <a:gd name="connsiteX5" fmla="*/ 3649466 w 4397136"/>
              <a:gd name="connsiteY5" fmla="*/ 6858000 h 6858000"/>
              <a:gd name="connsiteX6" fmla="*/ 0 w 4397136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7136" h="6858000">
                <a:moveTo>
                  <a:pt x="0" y="0"/>
                </a:moveTo>
                <a:lnTo>
                  <a:pt x="3599069" y="0"/>
                </a:lnTo>
                <a:lnTo>
                  <a:pt x="3634072" y="58977"/>
                </a:lnTo>
                <a:cubicBezTo>
                  <a:pt x="4105532" y="933006"/>
                  <a:pt x="4397136" y="2140466"/>
                  <a:pt x="4397136" y="3474189"/>
                </a:cubicBezTo>
                <a:cubicBezTo>
                  <a:pt x="4397136" y="4641197"/>
                  <a:pt x="4173877" y="5711534"/>
                  <a:pt x="3802221" y="6546415"/>
                </a:cubicBezTo>
                <a:lnTo>
                  <a:pt x="3649466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8" name="Freeform: Shape 103">
            <a:extLst>
              <a:ext uri="{FF2B5EF4-FFF2-40B4-BE49-F238E27FC236}">
                <a16:creationId xmlns:a16="http://schemas.microsoft.com/office/drawing/2014/main" id="{D529C0C6-AAEB-4982-A9E6-BC6A8B2AEF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86504" cy="6858000"/>
          </a:xfrm>
          <a:custGeom>
            <a:avLst/>
            <a:gdLst>
              <a:gd name="connsiteX0" fmla="*/ 0 w 4386504"/>
              <a:gd name="connsiteY0" fmla="*/ 0 h 6858000"/>
              <a:gd name="connsiteX1" fmla="*/ 3588437 w 4386504"/>
              <a:gd name="connsiteY1" fmla="*/ 0 h 6858000"/>
              <a:gd name="connsiteX2" fmla="*/ 3623440 w 4386504"/>
              <a:gd name="connsiteY2" fmla="*/ 58977 h 6858000"/>
              <a:gd name="connsiteX3" fmla="*/ 4386504 w 4386504"/>
              <a:gd name="connsiteY3" fmla="*/ 3474189 h 6858000"/>
              <a:gd name="connsiteX4" fmla="*/ 3791589 w 4386504"/>
              <a:gd name="connsiteY4" fmla="*/ 6546415 h 6858000"/>
              <a:gd name="connsiteX5" fmla="*/ 3638834 w 4386504"/>
              <a:gd name="connsiteY5" fmla="*/ 6858000 h 6858000"/>
              <a:gd name="connsiteX6" fmla="*/ 0 w 438650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6504" h="6858000">
                <a:moveTo>
                  <a:pt x="0" y="0"/>
                </a:moveTo>
                <a:lnTo>
                  <a:pt x="3588437" y="0"/>
                </a:lnTo>
                <a:lnTo>
                  <a:pt x="3623440" y="58977"/>
                </a:lnTo>
                <a:cubicBezTo>
                  <a:pt x="4094900" y="933006"/>
                  <a:pt x="4386504" y="2140466"/>
                  <a:pt x="4386504" y="3474189"/>
                </a:cubicBezTo>
                <a:cubicBezTo>
                  <a:pt x="4386504" y="4641197"/>
                  <a:pt x="4163245" y="5711534"/>
                  <a:pt x="3791589" y="6546415"/>
                </a:cubicBezTo>
                <a:lnTo>
                  <a:pt x="3638834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614D9F-A1E5-88CE-4A33-8CE4D815DE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12" y="1508760"/>
            <a:ext cx="3429000" cy="289864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</a:t>
            </a:r>
          </a:p>
        </p:txBody>
      </p:sp>
      <p:sp>
        <p:nvSpPr>
          <p:cNvPr id="119" name="Rectangle 105">
            <a:extLst>
              <a:ext uri="{FF2B5EF4-FFF2-40B4-BE49-F238E27FC236}">
                <a16:creationId xmlns:a16="http://schemas.microsoft.com/office/drawing/2014/main" id="{80D36F24-5EC0-4A09-9836-6580E1D4B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67989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0" name="Rectangle 107">
            <a:extLst>
              <a:ext uri="{FF2B5EF4-FFF2-40B4-BE49-F238E27FC236}">
                <a16:creationId xmlns:a16="http://schemas.microsoft.com/office/drawing/2014/main" id="{7C0B334E-66E0-442A-8306-19629EC2DC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4544568"/>
            <a:ext cx="341496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10395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F0F5CBBCF613F4388D82E09DF8C3B1F" ma:contentTypeVersion="15" ma:contentTypeDescription="Create a new document." ma:contentTypeScope="" ma:versionID="eb2eef025583736a8e037d0a5964b7de">
  <xsd:schema xmlns:xsd="http://www.w3.org/2001/XMLSchema" xmlns:xs="http://www.w3.org/2001/XMLSchema" xmlns:p="http://schemas.microsoft.com/office/2006/metadata/properties" xmlns:ns2="a91b1581-5414-4868-a328-96789d08cf90" xmlns:ns3="7560403b-3a35-4778-9839-62d24c056de7" targetNamespace="http://schemas.microsoft.com/office/2006/metadata/properties" ma:root="true" ma:fieldsID="d6385c759d02538a191894756da60703" ns2:_="" ns3:_="">
    <xsd:import namespace="a91b1581-5414-4868-a328-96789d08cf90"/>
    <xsd:import namespace="7560403b-3a35-4778-9839-62d24c056d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1b1581-5414-4868-a328-96789d08cf9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2d8fe749-b79d-46b5-8630-5e0045957f1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60403b-3a35-4778-9839-62d24c056de7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205f0698-adab-42cc-a126-b0a73ec1af27}" ma:internalName="TaxCatchAll" ma:showField="CatchAllData" ma:web="7560403b-3a35-4778-9839-62d24c056de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560403b-3a35-4778-9839-62d24c056de7" xsi:nil="true"/>
    <lcf76f155ced4ddcb4097134ff3c332f xmlns="a91b1581-5414-4868-a328-96789d08cf9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420C53E-03C8-4033-ACA2-4EE1CC8CB1B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8A53E63-E2D2-480F-9892-68BF26A386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91b1581-5414-4868-a328-96789d08cf90"/>
    <ds:schemaRef ds:uri="7560403b-3a35-4778-9839-62d24c056d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1127D97-6E2C-4487-B823-0560ECB8F34A}">
  <ds:schemaRefs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a91b1581-5414-4868-a328-96789d08cf90"/>
    <ds:schemaRef ds:uri="http://purl.org/dc/terms/"/>
    <ds:schemaRef ds:uri="http://schemas.microsoft.com/office/2006/metadata/properties"/>
    <ds:schemaRef ds:uri="7560403b-3a35-4778-9839-62d24c056de7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1155</TotalTime>
  <Words>554</Words>
  <Application>Microsoft Office PowerPoint</Application>
  <PresentationFormat>Widescreen</PresentationFormat>
  <Paragraphs>123</Paragraphs>
  <Slides>19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Aptos</vt:lpstr>
      <vt:lpstr>Arial</vt:lpstr>
      <vt:lpstr>Calibri</vt:lpstr>
      <vt:lpstr>Calibri Light</vt:lpstr>
      <vt:lpstr>Office Theme</vt:lpstr>
      <vt:lpstr>Welcome to Stamford Park Primary School</vt:lpstr>
      <vt:lpstr>Meet the team</vt:lpstr>
      <vt:lpstr>Starting</vt:lpstr>
      <vt:lpstr>Stay and Play</vt:lpstr>
      <vt:lpstr>Communication</vt:lpstr>
      <vt:lpstr>Administration</vt:lpstr>
      <vt:lpstr>Uniform</vt:lpstr>
      <vt:lpstr>The School Day</vt:lpstr>
      <vt:lpstr>School Dinners</vt:lpstr>
      <vt:lpstr>PowerPoint Presentation</vt:lpstr>
      <vt:lpstr>The Classrooms</vt:lpstr>
      <vt:lpstr>EYFS Fund</vt:lpstr>
      <vt:lpstr>The Curriculum</vt:lpstr>
      <vt:lpstr>Forest School</vt:lpstr>
      <vt:lpstr>School Readiness</vt:lpstr>
      <vt:lpstr>School Readiness</vt:lpstr>
      <vt:lpstr>Wellbeing</vt:lpstr>
      <vt:lpstr>Additional Support</vt:lpstr>
      <vt:lpstr>Thank you</vt:lpstr>
    </vt:vector>
  </TitlesOfParts>
  <Company>Stamford Park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Stamford Park Primary School</dc:title>
  <dc:creator>Sarah Price</dc:creator>
  <cp:lastModifiedBy>Sarah Price</cp:lastModifiedBy>
  <cp:revision>57</cp:revision>
  <dcterms:created xsi:type="dcterms:W3CDTF">2022-10-03T06:39:19Z</dcterms:created>
  <dcterms:modified xsi:type="dcterms:W3CDTF">2026-07-06T06:56:27Z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0x010100DF0F5CBBCF613F4388D82E09DF8C3B1F</vt:lpwstr>
  </property>
  <property fmtid="{D5CDD505-2E9C-101B-9397-08002B2CF9AE}" pid="3" name="MediaServiceImageTags">
    <vt:lpwstr/>
  </property>
</Properties>
</file>